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16"/>
  </p:notesMasterIdLst>
  <p:handoutMasterIdLst>
    <p:handoutMasterId r:id="rId117"/>
  </p:handoutMasterIdLst>
  <p:sldIdLst>
    <p:sldId id="1076" r:id="rId5"/>
    <p:sldId id="272" r:id="rId6"/>
    <p:sldId id="763" r:id="rId7"/>
    <p:sldId id="746" r:id="rId8"/>
    <p:sldId id="747" r:id="rId9"/>
    <p:sldId id="610" r:id="rId10"/>
    <p:sldId id="744" r:id="rId11"/>
    <p:sldId id="743" r:id="rId12"/>
    <p:sldId id="1072" r:id="rId13"/>
    <p:sldId id="827" r:id="rId14"/>
    <p:sldId id="748" r:id="rId15"/>
    <p:sldId id="1075" r:id="rId16"/>
    <p:sldId id="828" r:id="rId17"/>
    <p:sldId id="811" r:id="rId18"/>
    <p:sldId id="812" r:id="rId19"/>
    <p:sldId id="813" r:id="rId20"/>
    <p:sldId id="814" r:id="rId21"/>
    <p:sldId id="816" r:id="rId22"/>
    <p:sldId id="749" r:id="rId23"/>
    <p:sldId id="766" r:id="rId24"/>
    <p:sldId id="767" r:id="rId25"/>
    <p:sldId id="768" r:id="rId26"/>
    <p:sldId id="1099" r:id="rId27"/>
    <p:sldId id="1101" r:id="rId28"/>
    <p:sldId id="1100" r:id="rId29"/>
    <p:sldId id="1102" r:id="rId30"/>
    <p:sldId id="1103" r:id="rId31"/>
    <p:sldId id="1104" r:id="rId32"/>
    <p:sldId id="770" r:id="rId33"/>
    <p:sldId id="1078" r:id="rId34"/>
    <p:sldId id="795" r:id="rId35"/>
    <p:sldId id="1079" r:id="rId36"/>
    <p:sldId id="1080" r:id="rId37"/>
    <p:sldId id="1081" r:id="rId38"/>
    <p:sldId id="1082" r:id="rId39"/>
    <p:sldId id="1083" r:id="rId40"/>
    <p:sldId id="1084" r:id="rId41"/>
    <p:sldId id="1085" r:id="rId42"/>
    <p:sldId id="796" r:id="rId43"/>
    <p:sldId id="1086" r:id="rId44"/>
    <p:sldId id="1088" r:id="rId45"/>
    <p:sldId id="797" r:id="rId46"/>
    <p:sldId id="1089" r:id="rId47"/>
    <p:sldId id="1090" r:id="rId48"/>
    <p:sldId id="1091" r:id="rId49"/>
    <p:sldId id="1092" r:id="rId50"/>
    <p:sldId id="1093" r:id="rId51"/>
    <p:sldId id="1094" r:id="rId52"/>
    <p:sldId id="798" r:id="rId53"/>
    <p:sldId id="1095" r:id="rId54"/>
    <p:sldId id="1096" r:id="rId55"/>
    <p:sldId id="1097" r:id="rId56"/>
    <p:sldId id="1098" r:id="rId57"/>
    <p:sldId id="752" r:id="rId58"/>
    <p:sldId id="831" r:id="rId59"/>
    <p:sldId id="832" r:id="rId60"/>
    <p:sldId id="769" r:id="rId61"/>
    <p:sldId id="750" r:id="rId62"/>
    <p:sldId id="818" r:id="rId63"/>
    <p:sldId id="753" r:id="rId64"/>
    <p:sldId id="771" r:id="rId65"/>
    <p:sldId id="1039" r:id="rId66"/>
    <p:sldId id="1041" r:id="rId67"/>
    <p:sldId id="1040" r:id="rId68"/>
    <p:sldId id="1042" r:id="rId69"/>
    <p:sldId id="1043" r:id="rId70"/>
    <p:sldId id="1044" r:id="rId71"/>
    <p:sldId id="1105" r:id="rId72"/>
    <p:sldId id="776" r:id="rId73"/>
    <p:sldId id="778" r:id="rId74"/>
    <p:sldId id="779" r:id="rId75"/>
    <p:sldId id="782" r:id="rId76"/>
    <p:sldId id="783" r:id="rId77"/>
    <p:sldId id="784" r:id="rId78"/>
    <p:sldId id="785" r:id="rId79"/>
    <p:sldId id="786" r:id="rId80"/>
    <p:sldId id="787" r:id="rId81"/>
    <p:sldId id="870" r:id="rId82"/>
    <p:sldId id="788" r:id="rId83"/>
    <p:sldId id="1034" r:id="rId84"/>
    <p:sldId id="1023" r:id="rId85"/>
    <p:sldId id="1025" r:id="rId86"/>
    <p:sldId id="1071" r:id="rId87"/>
    <p:sldId id="1069" r:id="rId88"/>
    <p:sldId id="1070" r:id="rId89"/>
    <p:sldId id="969" r:id="rId90"/>
    <p:sldId id="972" r:id="rId91"/>
    <p:sldId id="973" r:id="rId92"/>
    <p:sldId id="974" r:id="rId93"/>
    <p:sldId id="975" r:id="rId94"/>
    <p:sldId id="976" r:id="rId95"/>
    <p:sldId id="977" r:id="rId96"/>
    <p:sldId id="978" r:id="rId97"/>
    <p:sldId id="981" r:id="rId98"/>
    <p:sldId id="982" r:id="rId99"/>
    <p:sldId id="983" r:id="rId100"/>
    <p:sldId id="906" r:id="rId101"/>
    <p:sldId id="908" r:id="rId102"/>
    <p:sldId id="909" r:id="rId103"/>
    <p:sldId id="922" r:id="rId104"/>
    <p:sldId id="923" r:id="rId105"/>
    <p:sldId id="924" r:id="rId106"/>
    <p:sldId id="925" r:id="rId107"/>
    <p:sldId id="926" r:id="rId108"/>
    <p:sldId id="928" r:id="rId109"/>
    <p:sldId id="929" r:id="rId110"/>
    <p:sldId id="930" r:id="rId111"/>
    <p:sldId id="931" r:id="rId112"/>
    <p:sldId id="932" r:id="rId113"/>
    <p:sldId id="933" r:id="rId114"/>
    <p:sldId id="1077" r:id="rId115"/>
  </p:sldIdLst>
  <p:sldSz cx="9144000" cy="6858000" type="screen4x3"/>
  <p:notesSz cx="7099300" cy="10234613"/>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19B243-5F91-780C-A3CD-05F504C9478F}" v="4" dt="2024-03-27T08:15:53.165"/>
    <p1510:client id="{9593A25E-CB2D-CD91-D18C-A19DD3E07A45}" v="7" dt="2024-03-27T13:37:47.121"/>
    <p1510:client id="{ADD4AE95-EC79-375C-3AE2-E82D6FCD76F0}" v="24" dt="2024-03-25T14:32:25.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handoutMaster" Target="handoutMasters/handout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5/10/relationships/revisionInfo" Target="revisionInfo.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viewProps" Target="viewProps.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HAS SRINIVAS GOWDA - 200953014" userId="S::suhas.gowda3@learner.manipal.edu::442f9ab0-71c1-4229-a672-1d450e35dd96" providerId="AD" clId="Web-{829972DF-C97B-F9B9-9669-865FC639BC51}"/>
    <pc:docChg chg="modSld">
      <pc:chgData name="SUHAS SRINIVAS GOWDA - 200953014" userId="S::suhas.gowda3@learner.manipal.edu::442f9ab0-71c1-4229-a672-1d450e35dd96" providerId="AD" clId="Web-{829972DF-C97B-F9B9-9669-865FC639BC51}" dt="2023-12-07T06:37:39.348" v="19" actId="20577"/>
      <pc:docMkLst>
        <pc:docMk/>
      </pc:docMkLst>
      <pc:sldChg chg="modSp">
        <pc:chgData name="SUHAS SRINIVAS GOWDA - 200953014" userId="S::suhas.gowda3@learner.manipal.edu::442f9ab0-71c1-4229-a672-1d450e35dd96" providerId="AD" clId="Web-{829972DF-C97B-F9B9-9669-865FC639BC51}" dt="2023-12-07T06:37:39.348" v="19" actId="20577"/>
        <pc:sldMkLst>
          <pc:docMk/>
          <pc:sldMk cId="3087907903" sldId="744"/>
        </pc:sldMkLst>
        <pc:spChg chg="mod">
          <ac:chgData name="SUHAS SRINIVAS GOWDA - 200953014" userId="S::suhas.gowda3@learner.manipal.edu::442f9ab0-71c1-4229-a672-1d450e35dd96" providerId="AD" clId="Web-{829972DF-C97B-F9B9-9669-865FC639BC51}" dt="2023-12-07T06:37:39.348" v="19" actId="20577"/>
          <ac:spMkLst>
            <pc:docMk/>
            <pc:sldMk cId="3087907903" sldId="744"/>
            <ac:spMk id="6150" creationId="{00000000-0000-0000-0000-000000000000}"/>
          </ac:spMkLst>
        </pc:spChg>
      </pc:sldChg>
    </pc:docChg>
  </pc:docChgLst>
  <pc:docChgLst>
    <pc:chgData name="JAYANT TANEJA - 200953190" userId="S::jayant.taneja@learner.manipal.edu::50174e9a-f988-4d23-bf68-1142a7d6043e" providerId="AD" clId="Web-{5D71B2A5-0365-48A8-B415-8818E88C2896}"/>
    <pc:docChg chg="modSld">
      <pc:chgData name="JAYANT TANEJA - 200953190" userId="S::jayant.taneja@learner.manipal.edu::50174e9a-f988-4d23-bf68-1142a7d6043e" providerId="AD" clId="Web-{5D71B2A5-0365-48A8-B415-8818E88C2896}" dt="2023-11-25T20:31:30.369" v="5" actId="14100"/>
      <pc:docMkLst>
        <pc:docMk/>
      </pc:docMkLst>
      <pc:sldChg chg="modSp">
        <pc:chgData name="JAYANT TANEJA - 200953190" userId="S::jayant.taneja@learner.manipal.edu::50174e9a-f988-4d23-bf68-1142a7d6043e" providerId="AD" clId="Web-{5D71B2A5-0365-48A8-B415-8818E88C2896}" dt="2023-11-25T20:31:30.369" v="5" actId="14100"/>
        <pc:sldMkLst>
          <pc:docMk/>
          <pc:sldMk cId="0" sldId="610"/>
        </pc:sldMkLst>
        <pc:spChg chg="mod">
          <ac:chgData name="JAYANT TANEJA - 200953190" userId="S::jayant.taneja@learner.manipal.edu::50174e9a-f988-4d23-bf68-1142a7d6043e" providerId="AD" clId="Web-{5D71B2A5-0365-48A8-B415-8818E88C2896}" dt="2023-11-25T20:31:30.369" v="5" actId="14100"/>
          <ac:spMkLst>
            <pc:docMk/>
            <pc:sldMk cId="0" sldId="610"/>
            <ac:spMk id="6150" creationId="{00000000-0000-0000-0000-000000000000}"/>
          </ac:spMkLst>
        </pc:spChg>
      </pc:sldChg>
    </pc:docChg>
  </pc:docChgLst>
  <pc:docChgLst>
    <pc:chgData name="VARUN - 200953253" userId="S::varun.mitma@learner.manipal.edu::1e70f05c-72b1-4674-a33b-f73b42558715" providerId="AD" clId="Web-{5C1CE34E-E83B-4CAC-A086-21EDD5E1AD94}"/>
    <pc:docChg chg="modSld">
      <pc:chgData name="VARUN - 200953253" userId="S::varun.mitma@learner.manipal.edu::1e70f05c-72b1-4674-a33b-f73b42558715" providerId="AD" clId="Web-{5C1CE34E-E83B-4CAC-A086-21EDD5E1AD94}" dt="2023-12-07T06:40:23.812" v="4" actId="20577"/>
      <pc:docMkLst>
        <pc:docMk/>
      </pc:docMkLst>
      <pc:sldChg chg="modSp">
        <pc:chgData name="VARUN - 200953253" userId="S::varun.mitma@learner.manipal.edu::1e70f05c-72b1-4674-a33b-f73b42558715" providerId="AD" clId="Web-{5C1CE34E-E83B-4CAC-A086-21EDD5E1AD94}" dt="2023-12-07T06:40:23.812" v="4" actId="20577"/>
        <pc:sldMkLst>
          <pc:docMk/>
          <pc:sldMk cId="3087907903" sldId="744"/>
        </pc:sldMkLst>
        <pc:spChg chg="mod">
          <ac:chgData name="VARUN - 200953253" userId="S::varun.mitma@learner.manipal.edu::1e70f05c-72b1-4674-a33b-f73b42558715" providerId="AD" clId="Web-{5C1CE34E-E83B-4CAC-A086-21EDD5E1AD94}" dt="2023-12-07T06:40:23.812" v="4" actId="20577"/>
          <ac:spMkLst>
            <pc:docMk/>
            <pc:sldMk cId="3087907903" sldId="744"/>
            <ac:spMk id="6150" creationId="{00000000-0000-0000-0000-000000000000}"/>
          </ac:spMkLst>
        </pc:spChg>
      </pc:sldChg>
    </pc:docChg>
  </pc:docChgLst>
  <pc:docChgLst>
    <pc:chgData name="SUHANI DHUMNE - 200953188" userId="S::suhani.dhumne@learner.manipal.edu::24942ab7-927c-44c9-b588-ba30c389110a" providerId="AD" clId="Web-{F556A9FB-E80F-435D-940C-96D5E098D60E}"/>
    <pc:docChg chg="modSld">
      <pc:chgData name="SUHANI DHUMNE - 200953188" userId="S::suhani.dhumne@learner.manipal.edu::24942ab7-927c-44c9-b588-ba30c389110a" providerId="AD" clId="Web-{F556A9FB-E80F-435D-940C-96D5E098D60E}" dt="2023-09-22T12:41:06.983" v="0" actId="14100"/>
      <pc:docMkLst>
        <pc:docMk/>
      </pc:docMkLst>
      <pc:sldChg chg="modSp">
        <pc:chgData name="SUHANI DHUMNE - 200953188" userId="S::suhani.dhumne@learner.manipal.edu::24942ab7-927c-44c9-b588-ba30c389110a" providerId="AD" clId="Web-{F556A9FB-E80F-435D-940C-96D5E098D60E}" dt="2023-09-22T12:41:06.983" v="0" actId="14100"/>
        <pc:sldMkLst>
          <pc:docMk/>
          <pc:sldMk cId="3701613021" sldId="1099"/>
        </pc:sldMkLst>
        <pc:spChg chg="mod">
          <ac:chgData name="SUHANI DHUMNE - 200953188" userId="S::suhani.dhumne@learner.manipal.edu::24942ab7-927c-44c9-b588-ba30c389110a" providerId="AD" clId="Web-{F556A9FB-E80F-435D-940C-96D5E098D60E}" dt="2023-09-22T12:41:06.983" v="0" actId="14100"/>
          <ac:spMkLst>
            <pc:docMk/>
            <pc:sldMk cId="3701613021" sldId="1099"/>
            <ac:spMk id="3" creationId="{00000000-0000-0000-0000-000000000000}"/>
          </ac:spMkLst>
        </pc:spChg>
      </pc:sldChg>
    </pc:docChg>
  </pc:docChgLst>
  <pc:docChgLst>
    <pc:chgData name="KILLANA PRANEETH CHAND BABA - 200911072" userId="S::killana.baba@learner.manipal.edu::3cbd8f95-a861-40a0-ab4c-b6c5f47f68ac" providerId="AD" clId="Web-{F8AE6253-2CF5-42C8-8FF4-C1182909E0D7}"/>
    <pc:docChg chg="sldOrd">
      <pc:chgData name="KILLANA PRANEETH CHAND BABA - 200911072" userId="S::killana.baba@learner.manipal.edu::3cbd8f95-a861-40a0-ab4c-b6c5f47f68ac" providerId="AD" clId="Web-{F8AE6253-2CF5-42C8-8FF4-C1182909E0D7}" dt="2023-12-28T10:16:43.929" v="0"/>
      <pc:docMkLst>
        <pc:docMk/>
      </pc:docMkLst>
      <pc:sldChg chg="ord">
        <pc:chgData name="KILLANA PRANEETH CHAND BABA - 200911072" userId="S::killana.baba@learner.manipal.edu::3cbd8f95-a861-40a0-ab4c-b6c5f47f68ac" providerId="AD" clId="Web-{F8AE6253-2CF5-42C8-8FF4-C1182909E0D7}" dt="2023-12-28T10:16:43.929" v="0"/>
        <pc:sldMkLst>
          <pc:docMk/>
          <pc:sldMk cId="40772778" sldId="827"/>
        </pc:sldMkLst>
      </pc:sldChg>
    </pc:docChg>
  </pc:docChgLst>
  <pc:docChgLst>
    <pc:chgData name="RAJIV BASKARAN - 200953027" userId="S::rajiv.baskaran@learner.manipal.edu::20bc0dc7-7b64-45b8-b2ef-f8b690885ec0" providerId="AD" clId="Web-{D443AA25-A18D-400D-91A3-C33730CF4153}"/>
    <pc:docChg chg="sldOrd">
      <pc:chgData name="RAJIV BASKARAN - 200953027" userId="S::rajiv.baskaran@learner.manipal.edu::20bc0dc7-7b64-45b8-b2ef-f8b690885ec0" providerId="AD" clId="Web-{D443AA25-A18D-400D-91A3-C33730CF4153}" dt="2023-12-06T15:53:07.523" v="0"/>
      <pc:docMkLst>
        <pc:docMk/>
      </pc:docMkLst>
      <pc:sldChg chg="ord">
        <pc:chgData name="RAJIV BASKARAN - 200953027" userId="S::rajiv.baskaran@learner.manipal.edu::20bc0dc7-7b64-45b8-b2ef-f8b690885ec0" providerId="AD" clId="Web-{D443AA25-A18D-400D-91A3-C33730CF4153}" dt="2023-12-06T15:53:07.523" v="0"/>
        <pc:sldMkLst>
          <pc:docMk/>
          <pc:sldMk cId="3183191123" sldId="747"/>
        </pc:sldMkLst>
      </pc:sldChg>
    </pc:docChg>
  </pc:docChgLst>
  <pc:docChgLst>
    <pc:chgData name="HARSHIT SINGH RAWAT - 190911200" userId="S::harshit.rawat@learner.manipal.edu::2c67ef4c-12da-457a-9273-9cf3a950ed54" providerId="AD" clId="Web-{ADD4AE95-EC79-375C-3AE2-E82D6FCD76F0}"/>
    <pc:docChg chg="modSld">
      <pc:chgData name="HARSHIT SINGH RAWAT - 190911200" userId="S::harshit.rawat@learner.manipal.edu::2c67ef4c-12da-457a-9273-9cf3a950ed54" providerId="AD" clId="Web-{ADD4AE95-EC79-375C-3AE2-E82D6FCD76F0}" dt="2024-03-25T14:32:25.645" v="22"/>
      <pc:docMkLst>
        <pc:docMk/>
      </pc:docMkLst>
      <pc:sldChg chg="delSp modSp">
        <pc:chgData name="HARSHIT SINGH RAWAT - 190911200" userId="S::harshit.rawat@learner.manipal.edu::2c67ef4c-12da-457a-9273-9cf3a950ed54" providerId="AD" clId="Web-{ADD4AE95-EC79-375C-3AE2-E82D6FCD76F0}" dt="2024-03-25T13:53:43.951" v="10"/>
        <pc:sldMkLst>
          <pc:docMk/>
          <pc:sldMk cId="4043920593" sldId="750"/>
        </pc:sldMkLst>
        <pc:spChg chg="del mod">
          <ac:chgData name="HARSHIT SINGH RAWAT - 190911200" userId="S::harshit.rawat@learner.manipal.edu::2c67ef4c-12da-457a-9273-9cf3a950ed54" providerId="AD" clId="Web-{ADD4AE95-EC79-375C-3AE2-E82D6FCD76F0}" dt="2024-03-25T13:53:43.951" v="10"/>
          <ac:spMkLst>
            <pc:docMk/>
            <pc:sldMk cId="4043920593" sldId="750"/>
            <ac:spMk id="6147" creationId="{00000000-0000-0000-0000-000000000000}"/>
          </ac:spMkLst>
        </pc:spChg>
      </pc:sldChg>
      <pc:sldChg chg="delSp">
        <pc:chgData name="HARSHIT SINGH RAWAT - 190911200" userId="S::harshit.rawat@learner.manipal.edu::2c67ef4c-12da-457a-9273-9cf3a950ed54" providerId="AD" clId="Web-{ADD4AE95-EC79-375C-3AE2-E82D6FCD76F0}" dt="2024-03-25T14:26:20.239" v="11"/>
        <pc:sldMkLst>
          <pc:docMk/>
          <pc:sldMk cId="3343492764" sldId="1039"/>
        </pc:sldMkLst>
        <pc:spChg chg="del">
          <ac:chgData name="HARSHIT SINGH RAWAT - 190911200" userId="S::harshit.rawat@learner.manipal.edu::2c67ef4c-12da-457a-9273-9cf3a950ed54" providerId="AD" clId="Web-{ADD4AE95-EC79-375C-3AE2-E82D6FCD76F0}" dt="2024-03-25T14:26:20.239" v="11"/>
          <ac:spMkLst>
            <pc:docMk/>
            <pc:sldMk cId="3343492764" sldId="1039"/>
            <ac:spMk id="2" creationId="{DF2E8786-117E-4A36-9DAC-A733BAFA08E5}"/>
          </ac:spMkLst>
        </pc:spChg>
      </pc:sldChg>
      <pc:sldChg chg="delSp modSp">
        <pc:chgData name="HARSHIT SINGH RAWAT - 190911200" userId="S::harshit.rawat@learner.manipal.edu::2c67ef4c-12da-457a-9273-9cf3a950ed54" providerId="AD" clId="Web-{ADD4AE95-EC79-375C-3AE2-E82D6FCD76F0}" dt="2024-03-25T14:31:43.893" v="20"/>
        <pc:sldMkLst>
          <pc:docMk/>
          <pc:sldMk cId="1924003832" sldId="1041"/>
        </pc:sldMkLst>
        <pc:spChg chg="del">
          <ac:chgData name="HARSHIT SINGH RAWAT - 190911200" userId="S::harshit.rawat@learner.manipal.edu::2c67ef4c-12da-457a-9273-9cf3a950ed54" providerId="AD" clId="Web-{ADD4AE95-EC79-375C-3AE2-E82D6FCD76F0}" dt="2024-03-25T14:31:40.987" v="19"/>
          <ac:spMkLst>
            <pc:docMk/>
            <pc:sldMk cId="1924003832" sldId="1041"/>
            <ac:spMk id="2" creationId="{C5791334-2BCA-4111-9589-3C5B64C05B94}"/>
          </ac:spMkLst>
        </pc:spChg>
        <pc:spChg chg="del">
          <ac:chgData name="HARSHIT SINGH RAWAT - 190911200" userId="S::harshit.rawat@learner.manipal.edu::2c67ef4c-12da-457a-9273-9cf3a950ed54" providerId="AD" clId="Web-{ADD4AE95-EC79-375C-3AE2-E82D6FCD76F0}" dt="2024-03-25T14:31:43.893" v="20"/>
          <ac:spMkLst>
            <pc:docMk/>
            <pc:sldMk cId="1924003832" sldId="1041"/>
            <ac:spMk id="3" creationId="{4D00CD0B-D89B-416E-8601-BED86D290206}"/>
          </ac:spMkLst>
        </pc:spChg>
        <pc:picChg chg="mod">
          <ac:chgData name="HARSHIT SINGH RAWAT - 190911200" userId="S::harshit.rawat@learner.manipal.edu::2c67ef4c-12da-457a-9273-9cf3a950ed54" providerId="AD" clId="Web-{ADD4AE95-EC79-375C-3AE2-E82D6FCD76F0}" dt="2024-03-25T14:31:17.283" v="18" actId="14100"/>
          <ac:picMkLst>
            <pc:docMk/>
            <pc:sldMk cId="1924003832" sldId="1041"/>
            <ac:picMk id="5" creationId="{A4DF91CD-06A8-4A57-BD44-639C5630C8E0}"/>
          </ac:picMkLst>
        </pc:picChg>
      </pc:sldChg>
      <pc:sldChg chg="delSp">
        <pc:chgData name="HARSHIT SINGH RAWAT - 190911200" userId="S::harshit.rawat@learner.manipal.edu::2c67ef4c-12da-457a-9273-9cf3a950ed54" providerId="AD" clId="Web-{ADD4AE95-EC79-375C-3AE2-E82D6FCD76F0}" dt="2024-03-25T14:32:25.645" v="22"/>
        <pc:sldMkLst>
          <pc:docMk/>
          <pc:sldMk cId="2038093692" sldId="1042"/>
        </pc:sldMkLst>
        <pc:spChg chg="del">
          <ac:chgData name="HARSHIT SINGH RAWAT - 190911200" userId="S::harshit.rawat@learner.manipal.edu::2c67ef4c-12da-457a-9273-9cf3a950ed54" providerId="AD" clId="Web-{ADD4AE95-EC79-375C-3AE2-E82D6FCD76F0}" dt="2024-03-25T14:32:22.192" v="21"/>
          <ac:spMkLst>
            <pc:docMk/>
            <pc:sldMk cId="2038093692" sldId="1042"/>
            <ac:spMk id="2" creationId="{B8BD8ACD-D49A-4368-BF28-B72F0B563B96}"/>
          </ac:spMkLst>
        </pc:spChg>
        <pc:spChg chg="del">
          <ac:chgData name="HARSHIT SINGH RAWAT - 190911200" userId="S::harshit.rawat@learner.manipal.edu::2c67ef4c-12da-457a-9273-9cf3a950ed54" providerId="AD" clId="Web-{ADD4AE95-EC79-375C-3AE2-E82D6FCD76F0}" dt="2024-03-25T14:32:25.645" v="22"/>
          <ac:spMkLst>
            <pc:docMk/>
            <pc:sldMk cId="2038093692" sldId="1042"/>
            <ac:spMk id="3" creationId="{C61A9865-82D4-4C5D-9A03-5F3508799E13}"/>
          </ac:spMkLst>
        </pc:spChg>
      </pc:sldChg>
      <pc:sldChg chg="modSp">
        <pc:chgData name="HARSHIT SINGH RAWAT - 190911200" userId="S::harshit.rawat@learner.manipal.edu::2c67ef4c-12da-457a-9273-9cf3a950ed54" providerId="AD" clId="Web-{ADD4AE95-EC79-375C-3AE2-E82D6FCD76F0}" dt="2024-03-25T12:33:01.224" v="7"/>
        <pc:sldMkLst>
          <pc:docMk/>
          <pc:sldMk cId="986616584" sldId="1078"/>
        </pc:sldMkLst>
        <pc:spChg chg="mod">
          <ac:chgData name="HARSHIT SINGH RAWAT - 190911200" userId="S::harshit.rawat@learner.manipal.edu::2c67ef4c-12da-457a-9273-9cf3a950ed54" providerId="AD" clId="Web-{ADD4AE95-EC79-375C-3AE2-E82D6FCD76F0}" dt="2024-03-25T12:33:01.224" v="7"/>
          <ac:spMkLst>
            <pc:docMk/>
            <pc:sldMk cId="986616584" sldId="1078"/>
            <ac:spMk id="3" creationId="{00000000-0000-0000-0000-000000000000}"/>
          </ac:spMkLst>
        </pc:spChg>
      </pc:sldChg>
    </pc:docChg>
  </pc:docChgLst>
  <pc:docChgLst>
    <pc:chgData name="RAJIV BASKARAN - 200953027" userId="S::rajiv.baskaran@learner.manipal.edu::20bc0dc7-7b64-45b8-b2ef-f8b690885ec0" providerId="AD" clId="Web-{3A32C517-0400-ADC3-05E6-35E145BF851E}"/>
    <pc:docChg chg="sldOrd">
      <pc:chgData name="RAJIV BASKARAN - 200953027" userId="S::rajiv.baskaran@learner.manipal.edu::20bc0dc7-7b64-45b8-b2ef-f8b690885ec0" providerId="AD" clId="Web-{3A32C517-0400-ADC3-05E6-35E145BF851E}" dt="2023-09-26T08:02:40.361" v="1"/>
      <pc:docMkLst>
        <pc:docMk/>
      </pc:docMkLst>
      <pc:sldChg chg="ord">
        <pc:chgData name="RAJIV BASKARAN - 200953027" userId="S::rajiv.baskaran@learner.manipal.edu::20bc0dc7-7b64-45b8-b2ef-f8b690885ec0" providerId="AD" clId="Web-{3A32C517-0400-ADC3-05E6-35E145BF851E}" dt="2023-09-26T07:37:28.900" v="0"/>
        <pc:sldMkLst>
          <pc:docMk/>
          <pc:sldMk cId="1630455772" sldId="763"/>
        </pc:sldMkLst>
      </pc:sldChg>
      <pc:sldChg chg="ord">
        <pc:chgData name="RAJIV BASKARAN - 200953027" userId="S::rajiv.baskaran@learner.manipal.edu::20bc0dc7-7b64-45b8-b2ef-f8b690885ec0" providerId="AD" clId="Web-{3A32C517-0400-ADC3-05E6-35E145BF851E}" dt="2023-09-26T08:02:40.361" v="1"/>
        <pc:sldMkLst>
          <pc:docMk/>
          <pc:sldMk cId="2561924360" sldId="818"/>
        </pc:sldMkLst>
      </pc:sldChg>
    </pc:docChg>
  </pc:docChgLst>
  <pc:docChgLst>
    <pc:chgData name="HARSHIT SINGH RAWAT - 190911200" userId="S::harshit.rawat@learner.manipal.edu::2c67ef4c-12da-457a-9273-9cf3a950ed54" providerId="AD" clId="Web-{9319B243-5F91-780C-A3CD-05F504C9478F}"/>
    <pc:docChg chg="modSld">
      <pc:chgData name="HARSHIT SINGH RAWAT - 190911200" userId="S::harshit.rawat@learner.manipal.edu::2c67ef4c-12da-457a-9273-9cf3a950ed54" providerId="AD" clId="Web-{9319B243-5F91-780C-A3CD-05F504C9478F}" dt="2024-03-27T08:15:53.165" v="3" actId="1076"/>
      <pc:docMkLst>
        <pc:docMk/>
      </pc:docMkLst>
      <pc:sldChg chg="modSp">
        <pc:chgData name="HARSHIT SINGH RAWAT - 190911200" userId="S::harshit.rawat@learner.manipal.edu::2c67ef4c-12da-457a-9273-9cf3a950ed54" providerId="AD" clId="Web-{9319B243-5F91-780C-A3CD-05F504C9478F}" dt="2024-03-27T08:15:53.165" v="3" actId="1076"/>
        <pc:sldMkLst>
          <pc:docMk/>
          <pc:sldMk cId="1923792888" sldId="1069"/>
        </pc:sldMkLst>
        <pc:picChg chg="mod">
          <ac:chgData name="HARSHIT SINGH RAWAT - 190911200" userId="S::harshit.rawat@learner.manipal.edu::2c67ef4c-12da-457a-9273-9cf3a950ed54" providerId="AD" clId="Web-{9319B243-5F91-780C-A3CD-05F504C9478F}" dt="2024-03-27T08:15:53.165" v="3" actId="1076"/>
          <ac:picMkLst>
            <pc:docMk/>
            <pc:sldMk cId="1923792888" sldId="1069"/>
            <ac:picMk id="5" creationId="{154B05C7-186B-4093-9536-14250484A54B}"/>
          </ac:picMkLst>
        </pc:picChg>
      </pc:sldChg>
    </pc:docChg>
  </pc:docChgLst>
  <pc:docChgLst>
    <pc:chgData name="HARSHIT SINGH RAWAT - 190911200" userId="S::harshit.rawat@learner.manipal.edu::2c67ef4c-12da-457a-9273-9cf3a950ed54" providerId="AD" clId="Web-{9593A25E-CB2D-CD91-D18C-A19DD3E07A45}"/>
    <pc:docChg chg="modSld">
      <pc:chgData name="HARSHIT SINGH RAWAT - 190911200" userId="S::harshit.rawat@learner.manipal.edu::2c67ef4c-12da-457a-9273-9cf3a950ed54" providerId="AD" clId="Web-{9593A25E-CB2D-CD91-D18C-A19DD3E07A45}" dt="2024-03-27T13:37:47.121" v="6" actId="1076"/>
      <pc:docMkLst>
        <pc:docMk/>
      </pc:docMkLst>
      <pc:sldChg chg="modSp">
        <pc:chgData name="HARSHIT SINGH RAWAT - 190911200" userId="S::harshit.rawat@learner.manipal.edu::2c67ef4c-12da-457a-9273-9cf3a950ed54" providerId="AD" clId="Web-{9593A25E-CB2D-CD91-D18C-A19DD3E07A45}" dt="2024-03-27T13:04:40.530" v="2" actId="1076"/>
        <pc:sldMkLst>
          <pc:docMk/>
          <pc:sldMk cId="4199185259" sldId="922"/>
        </pc:sldMkLst>
        <pc:picChg chg="mod">
          <ac:chgData name="HARSHIT SINGH RAWAT - 190911200" userId="S::harshit.rawat@learner.manipal.edu::2c67ef4c-12da-457a-9273-9cf3a950ed54" providerId="AD" clId="Web-{9593A25E-CB2D-CD91-D18C-A19DD3E07A45}" dt="2024-03-27T13:04:40.530" v="2" actId="1076"/>
          <ac:picMkLst>
            <pc:docMk/>
            <pc:sldMk cId="4199185259" sldId="922"/>
            <ac:picMk id="2" creationId="{00000000-0000-0000-0000-000000000000}"/>
          </ac:picMkLst>
        </pc:picChg>
      </pc:sldChg>
      <pc:sldChg chg="modSp">
        <pc:chgData name="HARSHIT SINGH RAWAT - 190911200" userId="S::harshit.rawat@learner.manipal.edu::2c67ef4c-12da-457a-9273-9cf3a950ed54" providerId="AD" clId="Web-{9593A25E-CB2D-CD91-D18C-A19DD3E07A45}" dt="2024-03-27T13:37:47.121" v="6" actId="1076"/>
        <pc:sldMkLst>
          <pc:docMk/>
          <pc:sldMk cId="1259437291" sldId="932"/>
        </pc:sldMkLst>
        <pc:picChg chg="mod">
          <ac:chgData name="HARSHIT SINGH RAWAT - 190911200" userId="S::harshit.rawat@learner.manipal.edu::2c67ef4c-12da-457a-9273-9cf3a950ed54" providerId="AD" clId="Web-{9593A25E-CB2D-CD91-D18C-A19DD3E07A45}" dt="2024-03-27T13:37:47.121" v="6" actId="1076"/>
          <ac:picMkLst>
            <pc:docMk/>
            <pc:sldMk cId="1259437291" sldId="932"/>
            <ac:picMk id="2" creationId="{00000000-0000-0000-0000-000000000000}"/>
          </ac:picMkLst>
        </pc:picChg>
      </pc:sldChg>
    </pc:docChg>
  </pc:docChgLst>
  <pc:docChgLst>
    <pc:chgData name="SRIDEEP SARKAR - 200906423" userId="S::srideep.sarkar@learner.manipal.edu::bdacc742-fcaa-4a08-8bad-d68ef74ce604" providerId="AD" clId="Web-{E420DE9E-FAF3-473A-82E4-73985B08787E}"/>
    <pc:docChg chg="sldOrd">
      <pc:chgData name="SRIDEEP SARKAR - 200906423" userId="S::srideep.sarkar@learner.manipal.edu::bdacc742-fcaa-4a08-8bad-d68ef74ce604" providerId="AD" clId="Web-{E420DE9E-FAF3-473A-82E4-73985B08787E}" dt="2023-09-26T05:54:16.818" v="0"/>
      <pc:docMkLst>
        <pc:docMk/>
      </pc:docMkLst>
      <pc:sldChg chg="ord">
        <pc:chgData name="SRIDEEP SARKAR - 200906423" userId="S::srideep.sarkar@learner.manipal.edu::bdacc742-fcaa-4a08-8bad-d68ef74ce604" providerId="AD" clId="Web-{E420DE9E-FAF3-473A-82E4-73985B08787E}" dt="2023-09-26T05:54:16.818" v="0"/>
        <pc:sldMkLst>
          <pc:docMk/>
          <pc:sldMk cId="1091262373" sldId="1100"/>
        </pc:sldMkLst>
      </pc:sldChg>
    </pc:docChg>
  </pc:docChgLst>
  <pc:docChgLst>
    <pc:chgData name="ASHISH M K - 200911236" userId="S::ashish.k1@learner.manipal.edu::ee491276-67e6-490b-8703-401fd451f0d8" providerId="AD" clId="Web-{23657A9B-3A27-43BE-9FBA-12F4DEB465F4}"/>
    <pc:docChg chg="sldOrd">
      <pc:chgData name="ASHISH M K - 200911236" userId="S::ashish.k1@learner.manipal.edu::ee491276-67e6-490b-8703-401fd451f0d8" providerId="AD" clId="Web-{23657A9B-3A27-43BE-9FBA-12F4DEB465F4}" dt="2023-11-27T06:42:45.125" v="0"/>
      <pc:docMkLst>
        <pc:docMk/>
      </pc:docMkLst>
      <pc:sldChg chg="ord">
        <pc:chgData name="ASHISH M K - 200911236" userId="S::ashish.k1@learner.manipal.edu::ee491276-67e6-490b-8703-401fd451f0d8" providerId="AD" clId="Web-{23657A9B-3A27-43BE-9FBA-12F4DEB465F4}" dt="2023-11-27T06:42:45.125" v="0"/>
        <pc:sldMkLst>
          <pc:docMk/>
          <pc:sldMk cId="0" sldId="272"/>
        </pc:sldMkLst>
      </pc:sldChg>
    </pc:docChg>
  </pc:docChgLst>
  <pc:docChgLst>
    <pc:chgData name="GADIRAJU LALITHADITHYA - 200953130" userId="S::gadiraju.lalithadithya@learner.manipal.edu::68c72fff-08c7-4e52-83dd-be21f5a9225c" providerId="AD" clId="Web-{609690BD-2D29-3FF9-59B7-E7B716877FCC}"/>
    <pc:docChg chg="sldOrd">
      <pc:chgData name="GADIRAJU LALITHADITHYA - 200953130" userId="S::gadiraju.lalithadithya@learner.manipal.edu::68c72fff-08c7-4e52-83dd-be21f5a9225c" providerId="AD" clId="Web-{609690BD-2D29-3FF9-59B7-E7B716877FCC}" dt="2023-09-25T16:42:04.008" v="0"/>
      <pc:docMkLst>
        <pc:docMk/>
      </pc:docMkLst>
      <pc:sldChg chg="ord">
        <pc:chgData name="GADIRAJU LALITHADITHYA - 200953130" userId="S::gadiraju.lalithadithya@learner.manipal.edu::68c72fff-08c7-4e52-83dd-be21f5a9225c" providerId="AD" clId="Web-{609690BD-2D29-3FF9-59B7-E7B716877FCC}" dt="2023-09-25T16:42:04.008" v="0"/>
        <pc:sldMkLst>
          <pc:docMk/>
          <pc:sldMk cId="446419792" sldId="10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2457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2458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2458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B230F350-4463-426D-B9AE-5EEEC16E4FCC}" type="slidenum">
              <a:rPr lang="en-US"/>
              <a:pPr>
                <a:defRPr/>
              </a:pPr>
              <a:t>‹#›</a:t>
            </a:fld>
            <a:endParaRPr lang="en-US"/>
          </a:p>
        </p:txBody>
      </p:sp>
    </p:spTree>
    <p:extLst>
      <p:ext uri="{BB962C8B-B14F-4D97-AF65-F5344CB8AC3E}">
        <p14:creationId xmlns:p14="http://schemas.microsoft.com/office/powerpoint/2010/main" val="1092049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eaLnBrk="1" hangingPunct="1">
              <a:defRPr sz="1300">
                <a:latin typeface="Arial" charset="0"/>
              </a:defRPr>
            </a:lvl1pPr>
          </a:lstStyle>
          <a:p>
            <a:pPr>
              <a:defRPr/>
            </a:pPr>
            <a:endParaRPr lang="en-US"/>
          </a:p>
        </p:txBody>
      </p:sp>
      <p:sp>
        <p:nvSpPr>
          <p:cNvPr id="614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eaLnBrk="1" hangingPunct="1">
              <a:defRPr sz="1300">
                <a:latin typeface="Arial" charset="0"/>
              </a:defRPr>
            </a:lvl1pPr>
          </a:lstStyle>
          <a:p>
            <a:pPr>
              <a:defRPr/>
            </a:pPr>
            <a:endParaRPr lang="en-US"/>
          </a:p>
        </p:txBody>
      </p:sp>
      <p:sp>
        <p:nvSpPr>
          <p:cNvPr id="2052"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eaLnBrk="1" hangingPunct="1">
              <a:defRPr sz="1300">
                <a:latin typeface="Arial" charset="0"/>
              </a:defRPr>
            </a:lvl1pPr>
          </a:lstStyle>
          <a:p>
            <a:pPr>
              <a:defRPr/>
            </a:pPr>
            <a:endParaRPr lang="en-US"/>
          </a:p>
        </p:txBody>
      </p:sp>
      <p:sp>
        <p:nvSpPr>
          <p:cNvPr id="615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eaLnBrk="1" hangingPunct="1">
              <a:defRPr sz="1300"/>
            </a:lvl1pPr>
          </a:lstStyle>
          <a:p>
            <a:pPr>
              <a:defRPr/>
            </a:pPr>
            <a:fld id="{BF497D16-B2E2-42E5-8531-F30900F36E97}" type="slidenum">
              <a:rPr lang="en-US"/>
              <a:pPr>
                <a:defRPr/>
              </a:pPr>
              <a:t>‹#›</a:t>
            </a:fld>
            <a:endParaRPr lang="en-US"/>
          </a:p>
        </p:txBody>
      </p:sp>
    </p:spTree>
    <p:extLst>
      <p:ext uri="{BB962C8B-B14F-4D97-AF65-F5344CB8AC3E}">
        <p14:creationId xmlns:p14="http://schemas.microsoft.com/office/powerpoint/2010/main" val="33371441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https://medium.com/@thinkwik/everything-you-wanted-to-know-about-amazon-web-services-aws-25376e8462a9</a:t>
            </a:r>
          </a:p>
        </p:txBody>
      </p:sp>
      <p:sp>
        <p:nvSpPr>
          <p:cNvPr id="4" name="Slide Number Placeholder 3"/>
          <p:cNvSpPr>
            <a:spLocks noGrp="1"/>
          </p:cNvSpPr>
          <p:nvPr>
            <p:ph type="sldNum" sz="quarter" idx="5"/>
          </p:nvPr>
        </p:nvSpPr>
        <p:spPr/>
        <p:txBody>
          <a:bodyPr/>
          <a:lstStyle/>
          <a:p>
            <a:pPr>
              <a:defRPr/>
            </a:pPr>
            <a:fld id="{BF497D16-B2E2-42E5-8531-F30900F36E97}" type="slidenum">
              <a:rPr lang="en-US" smtClean="0"/>
              <a:pPr>
                <a:defRPr/>
              </a:pPr>
              <a:t>62</a:t>
            </a:fld>
            <a:endParaRPr lang="en-US"/>
          </a:p>
        </p:txBody>
      </p:sp>
    </p:spTree>
    <p:extLst>
      <p:ext uri="{BB962C8B-B14F-4D97-AF65-F5344CB8AC3E}">
        <p14:creationId xmlns:p14="http://schemas.microsoft.com/office/powerpoint/2010/main" val="232716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5.40 </a:t>
            </a:r>
            <a:endParaRPr lang="en-IN"/>
          </a:p>
        </p:txBody>
      </p:sp>
      <p:sp>
        <p:nvSpPr>
          <p:cNvPr id="4" name="Slide Number Placeholder 3"/>
          <p:cNvSpPr>
            <a:spLocks noGrp="1"/>
          </p:cNvSpPr>
          <p:nvPr>
            <p:ph type="sldNum" sz="quarter" idx="5"/>
          </p:nvPr>
        </p:nvSpPr>
        <p:spPr/>
        <p:txBody>
          <a:bodyPr/>
          <a:lstStyle/>
          <a:p>
            <a:pPr>
              <a:defRPr/>
            </a:pPr>
            <a:fld id="{BF497D16-B2E2-42E5-8531-F30900F36E97}" type="slidenum">
              <a:rPr lang="en-US" smtClean="0"/>
              <a:pPr>
                <a:defRPr/>
              </a:pPr>
              <a:t>63</a:t>
            </a:fld>
            <a:endParaRPr lang="en-US"/>
          </a:p>
        </p:txBody>
      </p:sp>
    </p:spTree>
    <p:extLst>
      <p:ext uri="{BB962C8B-B14F-4D97-AF65-F5344CB8AC3E}">
        <p14:creationId xmlns:p14="http://schemas.microsoft.com/office/powerpoint/2010/main" val="4203529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https://www.youtube.com/watch?v=Z3SYDTMP3ME</a:t>
            </a:r>
          </a:p>
        </p:txBody>
      </p:sp>
      <p:sp>
        <p:nvSpPr>
          <p:cNvPr id="4" name="Slide Number Placeholder 3"/>
          <p:cNvSpPr>
            <a:spLocks noGrp="1"/>
          </p:cNvSpPr>
          <p:nvPr>
            <p:ph type="sldNum" sz="quarter" idx="5"/>
          </p:nvPr>
        </p:nvSpPr>
        <p:spPr/>
        <p:txBody>
          <a:bodyPr/>
          <a:lstStyle/>
          <a:p>
            <a:pPr>
              <a:defRPr/>
            </a:pPr>
            <a:fld id="{BF497D16-B2E2-42E5-8531-F30900F36E97}" type="slidenum">
              <a:rPr lang="en-US" smtClean="0"/>
              <a:pPr>
                <a:defRPr/>
              </a:pPr>
              <a:t>64</a:t>
            </a:fld>
            <a:endParaRPr lang="en-US"/>
          </a:p>
        </p:txBody>
      </p:sp>
    </p:spTree>
    <p:extLst>
      <p:ext uri="{BB962C8B-B14F-4D97-AF65-F5344CB8AC3E}">
        <p14:creationId xmlns:p14="http://schemas.microsoft.com/office/powerpoint/2010/main" val="208405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https://www.easydeploy.io/blog/google-cloud/</a:t>
            </a:r>
          </a:p>
          <a:p>
            <a:endParaRPr lang="en-IN"/>
          </a:p>
          <a:p>
            <a:endParaRPr lang="en-IN"/>
          </a:p>
          <a:p>
            <a:r>
              <a:rPr lang="en-IN"/>
              <a:t>https://www.edureka.co/blog/what-is-google-cloud-platform/</a:t>
            </a:r>
          </a:p>
        </p:txBody>
      </p:sp>
      <p:sp>
        <p:nvSpPr>
          <p:cNvPr id="4" name="Slide Number Placeholder 3"/>
          <p:cNvSpPr>
            <a:spLocks noGrp="1"/>
          </p:cNvSpPr>
          <p:nvPr>
            <p:ph type="sldNum" sz="quarter" idx="5"/>
          </p:nvPr>
        </p:nvSpPr>
        <p:spPr/>
        <p:txBody>
          <a:bodyPr/>
          <a:lstStyle/>
          <a:p>
            <a:pPr>
              <a:defRPr/>
            </a:pPr>
            <a:fld id="{BF497D16-B2E2-42E5-8531-F30900F36E97}" type="slidenum">
              <a:rPr lang="en-US" smtClean="0"/>
              <a:pPr>
                <a:defRPr/>
              </a:pPr>
              <a:t>84</a:t>
            </a:fld>
            <a:endParaRPr lang="en-US"/>
          </a:p>
        </p:txBody>
      </p:sp>
    </p:spTree>
    <p:extLst>
      <p:ext uri="{BB962C8B-B14F-4D97-AF65-F5344CB8AC3E}">
        <p14:creationId xmlns:p14="http://schemas.microsoft.com/office/powerpoint/2010/main" val="316772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https://www.easydeploy.io/blog/google-cloud/</a:t>
            </a:r>
          </a:p>
        </p:txBody>
      </p:sp>
      <p:sp>
        <p:nvSpPr>
          <p:cNvPr id="4" name="Slide Number Placeholder 3"/>
          <p:cNvSpPr>
            <a:spLocks noGrp="1"/>
          </p:cNvSpPr>
          <p:nvPr>
            <p:ph type="sldNum" sz="quarter" idx="5"/>
          </p:nvPr>
        </p:nvSpPr>
        <p:spPr/>
        <p:txBody>
          <a:bodyPr/>
          <a:lstStyle/>
          <a:p>
            <a:pPr>
              <a:defRPr/>
            </a:pPr>
            <a:fld id="{BF497D16-B2E2-42E5-8531-F30900F36E97}" type="slidenum">
              <a:rPr lang="en-US" smtClean="0"/>
              <a:pPr>
                <a:defRPr/>
              </a:pPr>
              <a:t>85</a:t>
            </a:fld>
            <a:endParaRPr lang="en-US"/>
          </a:p>
        </p:txBody>
      </p:sp>
    </p:spTree>
    <p:extLst>
      <p:ext uri="{BB962C8B-B14F-4D97-AF65-F5344CB8AC3E}">
        <p14:creationId xmlns:p14="http://schemas.microsoft.com/office/powerpoint/2010/main" val="3609819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0C5E892-4609-4ECA-A6E2-CA82A7628D9A}" type="slidenum">
              <a:rPr lang="en-US"/>
              <a:pPr>
                <a:defRPr/>
              </a:pPr>
              <a:t>‹#›</a:t>
            </a:fld>
            <a:endParaRPr lang="en-US"/>
          </a:p>
        </p:txBody>
      </p:sp>
    </p:spTree>
    <p:extLst>
      <p:ext uri="{BB962C8B-B14F-4D97-AF65-F5344CB8AC3E}">
        <p14:creationId xmlns:p14="http://schemas.microsoft.com/office/powerpoint/2010/main" val="1584451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CD8F25A-CEA5-4C9B-BAA8-D78017411FDF}" type="slidenum">
              <a:rPr lang="en-US"/>
              <a:pPr>
                <a:defRPr/>
              </a:pPr>
              <a:t>‹#›</a:t>
            </a:fld>
            <a:endParaRPr lang="en-US"/>
          </a:p>
        </p:txBody>
      </p:sp>
    </p:spTree>
    <p:extLst>
      <p:ext uri="{BB962C8B-B14F-4D97-AF65-F5344CB8AC3E}">
        <p14:creationId xmlns:p14="http://schemas.microsoft.com/office/powerpoint/2010/main" val="795418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C1A0299-5C9C-4801-896C-DDBD47350738}" type="slidenum">
              <a:rPr lang="en-US"/>
              <a:pPr>
                <a:defRPr/>
              </a:pPr>
              <a:t>‹#›</a:t>
            </a:fld>
            <a:endParaRPr lang="en-US"/>
          </a:p>
        </p:txBody>
      </p:sp>
    </p:spTree>
    <p:extLst>
      <p:ext uri="{BB962C8B-B14F-4D97-AF65-F5344CB8AC3E}">
        <p14:creationId xmlns:p14="http://schemas.microsoft.com/office/powerpoint/2010/main" val="2334454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27CC4AD-D9A6-485B-8F01-D1955CD3890C}" type="slidenum">
              <a:rPr lang="en-US"/>
              <a:pPr>
                <a:defRPr/>
              </a:pPr>
              <a:t>‹#›</a:t>
            </a:fld>
            <a:endParaRPr lang="en-US"/>
          </a:p>
        </p:txBody>
      </p:sp>
    </p:spTree>
    <p:extLst>
      <p:ext uri="{BB962C8B-B14F-4D97-AF65-F5344CB8AC3E}">
        <p14:creationId xmlns:p14="http://schemas.microsoft.com/office/powerpoint/2010/main" val="2041491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A14F7C5-F249-44B2-8722-D52AE2288456}" type="slidenum">
              <a:rPr lang="en-US"/>
              <a:pPr>
                <a:defRPr/>
              </a:pPr>
              <a:t>‹#›</a:t>
            </a:fld>
            <a:endParaRPr lang="en-US"/>
          </a:p>
        </p:txBody>
      </p:sp>
    </p:spTree>
    <p:extLst>
      <p:ext uri="{BB962C8B-B14F-4D97-AF65-F5344CB8AC3E}">
        <p14:creationId xmlns:p14="http://schemas.microsoft.com/office/powerpoint/2010/main" val="3420176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ED310931-692A-4DE5-92EC-CB66A3B33929}" type="slidenum">
              <a:rPr lang="en-US"/>
              <a:pPr>
                <a:defRPr/>
              </a:pPr>
              <a:t>‹#›</a:t>
            </a:fld>
            <a:endParaRPr lang="en-US"/>
          </a:p>
        </p:txBody>
      </p:sp>
    </p:spTree>
    <p:extLst>
      <p:ext uri="{BB962C8B-B14F-4D97-AF65-F5344CB8AC3E}">
        <p14:creationId xmlns:p14="http://schemas.microsoft.com/office/powerpoint/2010/main" val="400157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F988E69A-A6A6-4A7E-9E76-0FFCCAC3DF01}" type="slidenum">
              <a:rPr lang="en-US"/>
              <a:pPr>
                <a:defRPr/>
              </a:pPr>
              <a:t>‹#›</a:t>
            </a:fld>
            <a:endParaRPr lang="en-US"/>
          </a:p>
        </p:txBody>
      </p:sp>
    </p:spTree>
    <p:extLst>
      <p:ext uri="{BB962C8B-B14F-4D97-AF65-F5344CB8AC3E}">
        <p14:creationId xmlns:p14="http://schemas.microsoft.com/office/powerpoint/2010/main" val="1922222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C7FEAAE3-D2F1-47CA-A793-F35DB24991E0}" type="slidenum">
              <a:rPr lang="en-US"/>
              <a:pPr>
                <a:defRPr/>
              </a:pPr>
              <a:t>‹#›</a:t>
            </a:fld>
            <a:endParaRPr lang="en-US"/>
          </a:p>
        </p:txBody>
      </p:sp>
    </p:spTree>
    <p:extLst>
      <p:ext uri="{BB962C8B-B14F-4D97-AF65-F5344CB8AC3E}">
        <p14:creationId xmlns:p14="http://schemas.microsoft.com/office/powerpoint/2010/main" val="3328804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4A5F1940-3751-4E78-8B5A-F3D63018A5DC}" type="slidenum">
              <a:rPr lang="en-US"/>
              <a:pPr>
                <a:defRPr/>
              </a:pPr>
              <a:t>‹#›</a:t>
            </a:fld>
            <a:endParaRPr lang="en-US"/>
          </a:p>
        </p:txBody>
      </p:sp>
    </p:spTree>
    <p:extLst>
      <p:ext uri="{BB962C8B-B14F-4D97-AF65-F5344CB8AC3E}">
        <p14:creationId xmlns:p14="http://schemas.microsoft.com/office/powerpoint/2010/main" val="2870908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5147F77-6799-4568-915C-B9352FE52373}" type="slidenum">
              <a:rPr lang="en-US"/>
              <a:pPr>
                <a:defRPr/>
              </a:pPr>
              <a:t>‹#›</a:t>
            </a:fld>
            <a:endParaRPr lang="en-US"/>
          </a:p>
        </p:txBody>
      </p:sp>
    </p:spTree>
    <p:extLst>
      <p:ext uri="{BB962C8B-B14F-4D97-AF65-F5344CB8AC3E}">
        <p14:creationId xmlns:p14="http://schemas.microsoft.com/office/powerpoint/2010/main" val="1943077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979DBAB-E5D7-45FF-8642-19D5D191EA7D}" type="slidenum">
              <a:rPr lang="en-US"/>
              <a:pPr>
                <a:defRPr/>
              </a:pPr>
              <a:t>‹#›</a:t>
            </a:fld>
            <a:endParaRPr lang="en-US"/>
          </a:p>
        </p:txBody>
      </p:sp>
    </p:spTree>
    <p:extLst>
      <p:ext uri="{BB962C8B-B14F-4D97-AF65-F5344CB8AC3E}">
        <p14:creationId xmlns:p14="http://schemas.microsoft.com/office/powerpoint/2010/main" val="3980654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C21ED28A-2EB8-47A0-B56C-23B31D2E07DC}"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hyperlink" Target="https://www.geeksforgeeks.org/cloud-deployment-model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youtube.com/watch?v=OzwSBbuHY-0&amp;list=PLcnJIHtHiTA2Jp3klIkeHiwqGrxjXBzh6&amp;index=1" TargetMode="External"/><Relationship Id="rId2" Type="http://schemas.openxmlformats.org/officeDocument/2006/relationships/hyperlink" Target="https://www.youtube.com/watch?v=GefJyITCu0k" TargetMode="External"/><Relationship Id="rId1" Type="http://schemas.openxmlformats.org/officeDocument/2006/relationships/slideLayout" Target="../slideLayouts/slideLayout2.xml"/><Relationship Id="rId4" Type="http://schemas.openxmlformats.org/officeDocument/2006/relationships/hyperlink" Target="https://www.youtube.com/watch?v=Z3SYDTMP3ME&amp;t=1757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Important thing about the class</a:t>
            </a:r>
          </a:p>
        </p:txBody>
      </p:sp>
      <p:sp>
        <p:nvSpPr>
          <p:cNvPr id="3" name="Content Placeholder 2"/>
          <p:cNvSpPr>
            <a:spLocks noGrp="1"/>
          </p:cNvSpPr>
          <p:nvPr>
            <p:ph idx="1"/>
          </p:nvPr>
        </p:nvSpPr>
        <p:spPr/>
        <p:txBody>
          <a:bodyPr/>
          <a:lstStyle/>
          <a:p>
            <a:pPr marL="0" indent="0">
              <a:buNone/>
            </a:pPr>
            <a:endParaRPr lang="en-US"/>
          </a:p>
          <a:p>
            <a:r>
              <a:rPr lang="en-US"/>
              <a:t>Come before I enter the class.</a:t>
            </a:r>
          </a:p>
          <a:p>
            <a:r>
              <a:rPr lang="en-US"/>
              <a:t>Attendance criteria</a:t>
            </a:r>
          </a:p>
          <a:p>
            <a:r>
              <a:rPr lang="en-US"/>
              <a:t>Maintain a notebook(200 pages long book) for CC.</a:t>
            </a:r>
          </a:p>
          <a:p>
            <a:pPr marL="0" indent="0">
              <a:buNone/>
            </a:pPr>
            <a:endParaRPr lang="en-US"/>
          </a:p>
          <a:p>
            <a:endParaRPr lang="en-US"/>
          </a:p>
        </p:txBody>
      </p:sp>
    </p:spTree>
    <p:extLst>
      <p:ext uri="{BB962C8B-B14F-4D97-AF65-F5344CB8AC3E}">
        <p14:creationId xmlns:p14="http://schemas.microsoft.com/office/powerpoint/2010/main" val="4464197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3" name="Rectangle 2"/>
          <p:cNvSpPr/>
          <p:nvPr/>
        </p:nvSpPr>
        <p:spPr>
          <a:xfrm>
            <a:off x="462665" y="971080"/>
            <a:ext cx="8218670" cy="3754874"/>
          </a:xfrm>
          <a:prstGeom prst="rect">
            <a:avLst/>
          </a:prstGeom>
        </p:spPr>
        <p:txBody>
          <a:bodyPr wrap="square">
            <a:spAutoFit/>
          </a:bodyPr>
          <a:lstStyle/>
          <a:p>
            <a:r>
              <a:rPr lang="en-US" sz="2000" b="1"/>
              <a:t>References:</a:t>
            </a:r>
          </a:p>
          <a:p>
            <a:endParaRPr lang="en-US" sz="2000" b="1"/>
          </a:p>
          <a:p>
            <a:pPr lvl="0"/>
            <a:r>
              <a:rPr lang="en-GB" sz="1800"/>
              <a:t>Dan C </a:t>
            </a:r>
            <a:r>
              <a:rPr lang="en-GB" sz="1800" err="1"/>
              <a:t>Marinescu</a:t>
            </a:r>
            <a:r>
              <a:rPr lang="en-GB" sz="1800"/>
              <a:t>, </a:t>
            </a:r>
            <a:r>
              <a:rPr lang="en-GB" sz="1800" i="1"/>
              <a:t>Cloud Computing Theory and Practice</a:t>
            </a:r>
            <a:r>
              <a:rPr lang="en-GB" sz="1800"/>
              <a:t>, Elsevier  2013</a:t>
            </a:r>
            <a:endParaRPr lang="en-US" sz="1800"/>
          </a:p>
          <a:p>
            <a:pPr lvl="0"/>
            <a:endParaRPr lang="en-GB" sz="1800"/>
          </a:p>
          <a:p>
            <a:pPr lvl="0"/>
            <a:endParaRPr lang="en-GB" sz="1800"/>
          </a:p>
          <a:p>
            <a:pPr lvl="0" algn="just"/>
            <a:r>
              <a:rPr lang="en-GB" sz="1800" err="1"/>
              <a:t>Rajkumar</a:t>
            </a:r>
            <a:r>
              <a:rPr lang="en-GB" sz="1800"/>
              <a:t> </a:t>
            </a:r>
            <a:r>
              <a:rPr lang="en-GB" sz="1800" err="1"/>
              <a:t>Buyya</a:t>
            </a:r>
            <a:r>
              <a:rPr lang="en-GB" sz="1800"/>
              <a:t>, Christian </a:t>
            </a:r>
            <a:r>
              <a:rPr lang="en-GB" sz="1800" err="1"/>
              <a:t>Vecchiola</a:t>
            </a:r>
            <a:r>
              <a:rPr lang="en-GB" sz="1800"/>
              <a:t>, S. </a:t>
            </a:r>
            <a:r>
              <a:rPr lang="en-GB" sz="1800" err="1"/>
              <a:t>Thamarai</a:t>
            </a:r>
            <a:r>
              <a:rPr lang="en-GB" sz="1800"/>
              <a:t> </a:t>
            </a:r>
            <a:r>
              <a:rPr lang="en-GB" sz="1800" err="1"/>
              <a:t>Selvi</a:t>
            </a:r>
            <a:r>
              <a:rPr lang="en-GB" sz="1800"/>
              <a:t>, </a:t>
            </a:r>
            <a:r>
              <a:rPr lang="en-GB" sz="1800" i="1"/>
              <a:t>Mastering Cloud Computing</a:t>
            </a:r>
            <a:r>
              <a:rPr lang="en-GB" sz="1800"/>
              <a:t>, McGraw Hill 2017</a:t>
            </a:r>
          </a:p>
          <a:p>
            <a:pPr lvl="0" algn="just"/>
            <a:endParaRPr lang="en-US" sz="1800"/>
          </a:p>
          <a:p>
            <a:pPr lvl="0"/>
            <a:endParaRPr lang="en-GB" sz="1800"/>
          </a:p>
          <a:p>
            <a:pPr lvl="0" algn="just"/>
            <a:r>
              <a:rPr lang="en-GB" sz="1800"/>
              <a:t>Anthony T. </a:t>
            </a:r>
            <a:r>
              <a:rPr lang="en-GB" sz="1800" err="1"/>
              <a:t>Velte</a:t>
            </a:r>
            <a:r>
              <a:rPr lang="en-GB" sz="1800"/>
              <a:t>, Toby J. </a:t>
            </a:r>
            <a:r>
              <a:rPr lang="en-GB" sz="1800" err="1"/>
              <a:t>Velte</a:t>
            </a:r>
            <a:r>
              <a:rPr lang="en-GB" sz="1800"/>
              <a:t>, Robert </a:t>
            </a:r>
            <a:r>
              <a:rPr lang="en-GB" sz="1800" err="1"/>
              <a:t>Elsenpeter</a:t>
            </a:r>
            <a:r>
              <a:rPr lang="en-GB" sz="1800"/>
              <a:t>, </a:t>
            </a:r>
            <a:r>
              <a:rPr lang="en-GB" sz="1800" i="1"/>
              <a:t>Cloud Computing: A Practical Approach</a:t>
            </a:r>
            <a:r>
              <a:rPr lang="en-GB" sz="1800"/>
              <a:t>, McGraw Hill 2017</a:t>
            </a:r>
          </a:p>
          <a:p>
            <a:pPr lvl="0" algn="just"/>
            <a:endParaRPr lang="en-GB" sz="1800"/>
          </a:p>
          <a:p>
            <a:pPr lvl="0" algn="just"/>
            <a:r>
              <a:rPr lang="en-GB" sz="1800"/>
              <a:t>Internet Sources</a:t>
            </a:r>
            <a:endParaRPr lang="en-US" sz="1800"/>
          </a:p>
        </p:txBody>
      </p:sp>
    </p:spTree>
    <p:extLst>
      <p:ext uri="{BB962C8B-B14F-4D97-AF65-F5344CB8AC3E}">
        <p14:creationId xmlns:p14="http://schemas.microsoft.com/office/powerpoint/2010/main" val="407727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953635" y="1270953"/>
            <a:ext cx="11288200" cy="4812134"/>
          </a:xfrm>
          <a:prstGeom prst="rect">
            <a:avLst/>
          </a:prstGeom>
        </p:spPr>
      </p:pic>
      <p:pic>
        <p:nvPicPr>
          <p:cNvPr id="4" name="Picture 3"/>
          <p:cNvPicPr>
            <a:picLocks noChangeAspect="1"/>
          </p:cNvPicPr>
          <p:nvPr/>
        </p:nvPicPr>
        <p:blipFill>
          <a:blip r:embed="rId3"/>
          <a:stretch>
            <a:fillRect/>
          </a:stretch>
        </p:blipFill>
        <p:spPr>
          <a:xfrm>
            <a:off x="622530" y="598009"/>
            <a:ext cx="6010275" cy="485775"/>
          </a:xfrm>
          <a:prstGeom prst="rect">
            <a:avLst/>
          </a:prstGeom>
        </p:spPr>
      </p:pic>
    </p:spTree>
    <p:extLst>
      <p:ext uri="{BB962C8B-B14F-4D97-AF65-F5344CB8AC3E}">
        <p14:creationId xmlns:p14="http://schemas.microsoft.com/office/powerpoint/2010/main" val="4199185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622530" y="598009"/>
            <a:ext cx="6010275" cy="485775"/>
          </a:xfrm>
          <a:prstGeom prst="rect">
            <a:avLst/>
          </a:prstGeom>
        </p:spPr>
      </p:pic>
      <p:pic>
        <p:nvPicPr>
          <p:cNvPr id="3" name="Picture 2"/>
          <p:cNvPicPr>
            <a:picLocks noChangeAspect="1"/>
          </p:cNvPicPr>
          <p:nvPr/>
        </p:nvPicPr>
        <p:blipFill>
          <a:blip r:embed="rId3"/>
          <a:stretch>
            <a:fillRect/>
          </a:stretch>
        </p:blipFill>
        <p:spPr>
          <a:xfrm>
            <a:off x="622530" y="1902304"/>
            <a:ext cx="7434392" cy="3208678"/>
          </a:xfrm>
          <a:prstGeom prst="rect">
            <a:avLst/>
          </a:prstGeom>
        </p:spPr>
      </p:pic>
    </p:spTree>
    <p:extLst>
      <p:ext uri="{BB962C8B-B14F-4D97-AF65-F5344CB8AC3E}">
        <p14:creationId xmlns:p14="http://schemas.microsoft.com/office/powerpoint/2010/main" val="14929348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622530" y="598009"/>
            <a:ext cx="6010275" cy="485775"/>
          </a:xfrm>
          <a:prstGeom prst="rect">
            <a:avLst/>
          </a:prstGeom>
        </p:spPr>
      </p:pic>
      <p:pic>
        <p:nvPicPr>
          <p:cNvPr id="2" name="Picture 1"/>
          <p:cNvPicPr>
            <a:picLocks noChangeAspect="1"/>
          </p:cNvPicPr>
          <p:nvPr/>
        </p:nvPicPr>
        <p:blipFill>
          <a:blip r:embed="rId3"/>
          <a:stretch>
            <a:fillRect/>
          </a:stretch>
        </p:blipFill>
        <p:spPr>
          <a:xfrm>
            <a:off x="731500" y="1845784"/>
            <a:ext cx="7226462" cy="3279648"/>
          </a:xfrm>
          <a:prstGeom prst="rect">
            <a:avLst/>
          </a:prstGeom>
        </p:spPr>
      </p:pic>
    </p:spTree>
    <p:extLst>
      <p:ext uri="{BB962C8B-B14F-4D97-AF65-F5344CB8AC3E}">
        <p14:creationId xmlns:p14="http://schemas.microsoft.com/office/powerpoint/2010/main" val="3301248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622530" y="598009"/>
            <a:ext cx="6010275" cy="485775"/>
          </a:xfrm>
          <a:prstGeom prst="rect">
            <a:avLst/>
          </a:prstGeom>
        </p:spPr>
      </p:pic>
      <p:pic>
        <p:nvPicPr>
          <p:cNvPr id="3" name="Picture 2"/>
          <p:cNvPicPr>
            <a:picLocks noChangeAspect="1"/>
          </p:cNvPicPr>
          <p:nvPr/>
        </p:nvPicPr>
        <p:blipFill>
          <a:blip r:embed="rId3"/>
          <a:stretch>
            <a:fillRect/>
          </a:stretch>
        </p:blipFill>
        <p:spPr>
          <a:xfrm>
            <a:off x="640238" y="1914226"/>
            <a:ext cx="7296950" cy="3064299"/>
          </a:xfrm>
          <a:prstGeom prst="rect">
            <a:avLst/>
          </a:prstGeom>
        </p:spPr>
      </p:pic>
    </p:spTree>
    <p:extLst>
      <p:ext uri="{BB962C8B-B14F-4D97-AF65-F5344CB8AC3E}">
        <p14:creationId xmlns:p14="http://schemas.microsoft.com/office/powerpoint/2010/main" val="29551844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622530" y="598009"/>
            <a:ext cx="6010275" cy="485775"/>
          </a:xfrm>
          <a:prstGeom prst="rect">
            <a:avLst/>
          </a:prstGeom>
        </p:spPr>
      </p:pic>
      <p:pic>
        <p:nvPicPr>
          <p:cNvPr id="2" name="Picture 1"/>
          <p:cNvPicPr>
            <a:picLocks noChangeAspect="1"/>
          </p:cNvPicPr>
          <p:nvPr/>
        </p:nvPicPr>
        <p:blipFill>
          <a:blip r:embed="rId3"/>
          <a:stretch>
            <a:fillRect/>
          </a:stretch>
        </p:blipFill>
        <p:spPr>
          <a:xfrm>
            <a:off x="885120" y="1975000"/>
            <a:ext cx="7109170" cy="2907999"/>
          </a:xfrm>
          <a:prstGeom prst="rect">
            <a:avLst/>
          </a:prstGeom>
        </p:spPr>
      </p:pic>
    </p:spTree>
    <p:extLst>
      <p:ext uri="{BB962C8B-B14F-4D97-AF65-F5344CB8AC3E}">
        <p14:creationId xmlns:p14="http://schemas.microsoft.com/office/powerpoint/2010/main" val="2798135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304800" y="1585560"/>
            <a:ext cx="8359995" cy="3582855"/>
          </a:xfrm>
          <a:prstGeom prst="rect">
            <a:avLst/>
          </a:prstGeom>
        </p:spPr>
      </p:pic>
      <p:pic>
        <p:nvPicPr>
          <p:cNvPr id="4" name="Picture 3"/>
          <p:cNvPicPr>
            <a:picLocks noChangeAspect="1"/>
          </p:cNvPicPr>
          <p:nvPr/>
        </p:nvPicPr>
        <p:blipFill>
          <a:blip r:embed="rId3"/>
          <a:stretch>
            <a:fillRect/>
          </a:stretch>
        </p:blipFill>
        <p:spPr>
          <a:xfrm>
            <a:off x="424260" y="581025"/>
            <a:ext cx="5095875" cy="485775"/>
          </a:xfrm>
          <a:prstGeom prst="rect">
            <a:avLst/>
          </a:prstGeom>
        </p:spPr>
      </p:pic>
    </p:spTree>
    <p:extLst>
      <p:ext uri="{BB962C8B-B14F-4D97-AF65-F5344CB8AC3E}">
        <p14:creationId xmlns:p14="http://schemas.microsoft.com/office/powerpoint/2010/main" val="34176139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3" name="Picture 2"/>
          <p:cNvPicPr>
            <a:picLocks noChangeAspect="1"/>
          </p:cNvPicPr>
          <p:nvPr/>
        </p:nvPicPr>
        <p:blipFill>
          <a:blip r:embed="rId2"/>
          <a:stretch>
            <a:fillRect/>
          </a:stretch>
        </p:blipFill>
        <p:spPr>
          <a:xfrm>
            <a:off x="304800" y="1433513"/>
            <a:ext cx="8486995" cy="3606973"/>
          </a:xfrm>
          <a:prstGeom prst="rect">
            <a:avLst/>
          </a:prstGeom>
        </p:spPr>
      </p:pic>
      <p:pic>
        <p:nvPicPr>
          <p:cNvPr id="4" name="Picture 3"/>
          <p:cNvPicPr>
            <a:picLocks noChangeAspect="1"/>
          </p:cNvPicPr>
          <p:nvPr/>
        </p:nvPicPr>
        <p:blipFill>
          <a:blip r:embed="rId3"/>
          <a:stretch>
            <a:fillRect/>
          </a:stretch>
        </p:blipFill>
        <p:spPr>
          <a:xfrm>
            <a:off x="303024" y="588695"/>
            <a:ext cx="5095875" cy="485775"/>
          </a:xfrm>
          <a:prstGeom prst="rect">
            <a:avLst/>
          </a:prstGeom>
        </p:spPr>
      </p:pic>
    </p:spTree>
    <p:extLst>
      <p:ext uri="{BB962C8B-B14F-4D97-AF65-F5344CB8AC3E}">
        <p14:creationId xmlns:p14="http://schemas.microsoft.com/office/powerpoint/2010/main" val="30222891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304800" y="1445435"/>
            <a:ext cx="8554387" cy="3788600"/>
          </a:xfrm>
          <a:prstGeom prst="rect">
            <a:avLst/>
          </a:prstGeom>
        </p:spPr>
      </p:pic>
      <p:pic>
        <p:nvPicPr>
          <p:cNvPr id="4" name="Picture 3"/>
          <p:cNvPicPr>
            <a:picLocks noChangeAspect="1"/>
          </p:cNvPicPr>
          <p:nvPr/>
        </p:nvPicPr>
        <p:blipFill>
          <a:blip r:embed="rId3"/>
          <a:stretch>
            <a:fillRect/>
          </a:stretch>
        </p:blipFill>
        <p:spPr>
          <a:xfrm>
            <a:off x="501070" y="632230"/>
            <a:ext cx="5095875" cy="485775"/>
          </a:xfrm>
          <a:prstGeom prst="rect">
            <a:avLst/>
          </a:prstGeom>
        </p:spPr>
      </p:pic>
    </p:spTree>
    <p:extLst>
      <p:ext uri="{BB962C8B-B14F-4D97-AF65-F5344CB8AC3E}">
        <p14:creationId xmlns:p14="http://schemas.microsoft.com/office/powerpoint/2010/main" val="694832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3" name="Picture 2"/>
          <p:cNvPicPr>
            <a:picLocks noChangeAspect="1"/>
          </p:cNvPicPr>
          <p:nvPr/>
        </p:nvPicPr>
        <p:blipFill>
          <a:blip r:embed="rId2"/>
          <a:stretch>
            <a:fillRect/>
          </a:stretch>
        </p:blipFill>
        <p:spPr>
          <a:xfrm>
            <a:off x="304799" y="1585559"/>
            <a:ext cx="8632859" cy="3571665"/>
          </a:xfrm>
          <a:prstGeom prst="rect">
            <a:avLst/>
          </a:prstGeom>
        </p:spPr>
      </p:pic>
      <p:pic>
        <p:nvPicPr>
          <p:cNvPr id="4" name="Picture 3"/>
          <p:cNvPicPr>
            <a:picLocks noChangeAspect="1"/>
          </p:cNvPicPr>
          <p:nvPr/>
        </p:nvPicPr>
        <p:blipFill>
          <a:blip r:embed="rId3"/>
          <a:stretch>
            <a:fillRect/>
          </a:stretch>
        </p:blipFill>
        <p:spPr>
          <a:xfrm>
            <a:off x="501070" y="702292"/>
            <a:ext cx="5095875" cy="485775"/>
          </a:xfrm>
          <a:prstGeom prst="rect">
            <a:avLst/>
          </a:prstGeom>
        </p:spPr>
      </p:pic>
    </p:spTree>
    <p:extLst>
      <p:ext uri="{BB962C8B-B14F-4D97-AF65-F5344CB8AC3E}">
        <p14:creationId xmlns:p14="http://schemas.microsoft.com/office/powerpoint/2010/main" val="11863447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228940" y="1646873"/>
            <a:ext cx="8691895" cy="3633794"/>
          </a:xfrm>
          <a:prstGeom prst="rect">
            <a:avLst/>
          </a:prstGeom>
        </p:spPr>
      </p:pic>
      <p:pic>
        <p:nvPicPr>
          <p:cNvPr id="4" name="Picture 3"/>
          <p:cNvPicPr>
            <a:picLocks noChangeAspect="1"/>
          </p:cNvPicPr>
          <p:nvPr/>
        </p:nvPicPr>
        <p:blipFill>
          <a:blip r:embed="rId3"/>
          <a:stretch>
            <a:fillRect/>
          </a:stretch>
        </p:blipFill>
        <p:spPr>
          <a:xfrm>
            <a:off x="577880" y="764381"/>
            <a:ext cx="5095875" cy="485775"/>
          </a:xfrm>
          <a:prstGeom prst="rect">
            <a:avLst/>
          </a:prstGeom>
        </p:spPr>
      </p:pic>
    </p:spTree>
    <p:extLst>
      <p:ext uri="{BB962C8B-B14F-4D97-AF65-F5344CB8AC3E}">
        <p14:creationId xmlns:p14="http://schemas.microsoft.com/office/powerpoint/2010/main" val="1259437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165395" y="824494"/>
            <a:ext cx="8453345" cy="400110"/>
          </a:xfrm>
          <a:prstGeom prst="rect">
            <a:avLst/>
          </a:prstGeom>
        </p:spPr>
        <p:txBody>
          <a:bodyPr wrap="square">
            <a:spAutoFit/>
          </a:bodyPr>
          <a:lstStyle/>
          <a:p>
            <a:pPr algn="just">
              <a:defRPr/>
            </a:pPr>
            <a:r>
              <a:rPr lang="en-US" sz="2000" b="1"/>
              <a:t>NIST Definition of Cloud Computing</a:t>
            </a:r>
          </a:p>
        </p:txBody>
      </p:sp>
      <p:sp>
        <p:nvSpPr>
          <p:cNvPr id="3" name="Rectangle 2"/>
          <p:cNvSpPr/>
          <p:nvPr/>
        </p:nvSpPr>
        <p:spPr>
          <a:xfrm>
            <a:off x="462665" y="1690062"/>
            <a:ext cx="7949836" cy="2862322"/>
          </a:xfrm>
          <a:prstGeom prst="rect">
            <a:avLst/>
          </a:prstGeom>
        </p:spPr>
        <p:txBody>
          <a:bodyPr wrap="square">
            <a:spAutoFit/>
          </a:bodyPr>
          <a:lstStyle/>
          <a:p>
            <a:pPr algn="just">
              <a:lnSpc>
                <a:spcPct val="150000"/>
              </a:lnSpc>
            </a:pPr>
            <a:r>
              <a:rPr lang="en-US" sz="2000"/>
              <a:t>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 </a:t>
            </a:r>
          </a:p>
          <a:p>
            <a:pPr algn="just">
              <a:lnSpc>
                <a:spcPct val="150000"/>
              </a:lnSpc>
            </a:pPr>
            <a:endParaRPr lang="en-US" sz="2000"/>
          </a:p>
        </p:txBody>
      </p:sp>
    </p:spTree>
    <p:extLst>
      <p:ext uri="{BB962C8B-B14F-4D97-AF65-F5344CB8AC3E}">
        <p14:creationId xmlns:p14="http://schemas.microsoft.com/office/powerpoint/2010/main" val="7568324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577880" y="764381"/>
            <a:ext cx="5095875" cy="485775"/>
          </a:xfrm>
          <a:prstGeom prst="rect">
            <a:avLst/>
          </a:prstGeom>
        </p:spPr>
      </p:pic>
      <p:pic>
        <p:nvPicPr>
          <p:cNvPr id="3" name="Picture 2"/>
          <p:cNvPicPr>
            <a:picLocks noChangeAspect="1"/>
          </p:cNvPicPr>
          <p:nvPr/>
        </p:nvPicPr>
        <p:blipFill>
          <a:blip r:embed="rId3"/>
          <a:stretch>
            <a:fillRect/>
          </a:stretch>
        </p:blipFill>
        <p:spPr>
          <a:xfrm>
            <a:off x="572523" y="2016354"/>
            <a:ext cx="7446903" cy="3147946"/>
          </a:xfrm>
          <a:prstGeom prst="rect">
            <a:avLst/>
          </a:prstGeom>
        </p:spPr>
      </p:pic>
    </p:spTree>
    <p:extLst>
      <p:ext uri="{BB962C8B-B14F-4D97-AF65-F5344CB8AC3E}">
        <p14:creationId xmlns:p14="http://schemas.microsoft.com/office/powerpoint/2010/main" val="32817954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Things to study from Exam point of view</a:t>
            </a:r>
          </a:p>
        </p:txBody>
      </p:sp>
      <p:sp>
        <p:nvSpPr>
          <p:cNvPr id="3" name="Content Placeholder 2"/>
          <p:cNvSpPr>
            <a:spLocks noGrp="1"/>
          </p:cNvSpPr>
          <p:nvPr>
            <p:ph idx="1"/>
          </p:nvPr>
        </p:nvSpPr>
        <p:spPr>
          <a:xfrm>
            <a:off x="457200" y="1600200"/>
            <a:ext cx="8229600" cy="5257800"/>
          </a:xfrm>
        </p:spPr>
        <p:txBody>
          <a:bodyPr/>
          <a:lstStyle/>
          <a:p>
            <a:r>
              <a:rPr lang="en-US" sz="2400"/>
              <a:t>Any 5  Services in detail under AWS or Google Cloud or Azure</a:t>
            </a:r>
          </a:p>
          <a:p>
            <a:r>
              <a:rPr lang="en-US" sz="2400"/>
              <a:t>Comparison of above 3 Providers</a:t>
            </a:r>
          </a:p>
          <a:p>
            <a:r>
              <a:rPr lang="en-US" sz="2400"/>
              <a:t>Comparison of delivery models</a:t>
            </a:r>
          </a:p>
          <a:p>
            <a:r>
              <a:rPr lang="en-US" sz="2400"/>
              <a:t>Comparison of deployment models</a:t>
            </a:r>
          </a:p>
          <a:p>
            <a:r>
              <a:rPr lang="en-US" sz="2400"/>
              <a:t>Deployment models</a:t>
            </a:r>
          </a:p>
          <a:p>
            <a:r>
              <a:rPr lang="en-US" sz="2400"/>
              <a:t>Service delivery models</a:t>
            </a:r>
          </a:p>
          <a:p>
            <a:pPr marL="0" indent="0">
              <a:buNone/>
            </a:pPr>
            <a:r>
              <a:rPr lang="en-US" sz="2400"/>
              <a:t>Ref: AWS services Overview pdf</a:t>
            </a:r>
          </a:p>
          <a:p>
            <a:pPr marL="0" indent="0">
              <a:buNone/>
            </a:pPr>
            <a:r>
              <a:rPr lang="en-US" sz="2400"/>
              <a:t>         GCP Tutorial </a:t>
            </a:r>
            <a:r>
              <a:rPr lang="en-US" sz="2400" err="1"/>
              <a:t>javatpoint</a:t>
            </a:r>
            <a:r>
              <a:rPr lang="en-US" sz="2400"/>
              <a:t>             </a:t>
            </a:r>
          </a:p>
          <a:p>
            <a:pPr marL="0" indent="0">
              <a:buNone/>
            </a:pPr>
            <a:r>
              <a:rPr lang="en-US" sz="2400"/>
              <a:t>         AZURE services Handbook</a:t>
            </a:r>
          </a:p>
          <a:p>
            <a:pPr marL="0" indent="0">
              <a:buNone/>
            </a:pPr>
            <a:endParaRPr lang="en-US"/>
          </a:p>
          <a:p>
            <a:pPr marL="0" indent="0">
              <a:buNone/>
            </a:pPr>
            <a:endParaRPr lang="en-US"/>
          </a:p>
          <a:p>
            <a:pPr marL="0" indent="0">
              <a:buNone/>
            </a:pPr>
            <a:endParaRPr lang="en-US"/>
          </a:p>
        </p:txBody>
      </p:sp>
    </p:spTree>
    <p:extLst>
      <p:ext uri="{BB962C8B-B14F-4D97-AF65-F5344CB8AC3E}">
        <p14:creationId xmlns:p14="http://schemas.microsoft.com/office/powerpoint/2010/main" val="420318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Short definition</a:t>
            </a:r>
          </a:p>
        </p:txBody>
      </p:sp>
      <p:sp>
        <p:nvSpPr>
          <p:cNvPr id="3" name="Content Placeholder 2"/>
          <p:cNvSpPr>
            <a:spLocks noGrp="1"/>
          </p:cNvSpPr>
          <p:nvPr>
            <p:ph idx="1"/>
          </p:nvPr>
        </p:nvSpPr>
        <p:spPr/>
        <p:txBody>
          <a:bodyPr/>
          <a:lstStyle/>
          <a:p>
            <a:r>
              <a:rPr lang="en-US"/>
              <a:t>Delivery of on demand computing services over the internet on pay as you go model.</a:t>
            </a:r>
          </a:p>
        </p:txBody>
      </p:sp>
    </p:spTree>
    <p:extLst>
      <p:ext uri="{BB962C8B-B14F-4D97-AF65-F5344CB8AC3E}">
        <p14:creationId xmlns:p14="http://schemas.microsoft.com/office/powerpoint/2010/main" val="216861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597489" y="852141"/>
            <a:ext cx="8453345" cy="400110"/>
          </a:xfrm>
          <a:prstGeom prst="rect">
            <a:avLst/>
          </a:prstGeom>
        </p:spPr>
        <p:txBody>
          <a:bodyPr wrap="square">
            <a:spAutoFit/>
          </a:bodyPr>
          <a:lstStyle/>
          <a:p>
            <a:pPr algn="just">
              <a:defRPr/>
            </a:pPr>
            <a:r>
              <a:rPr lang="en-US" sz="2000" b="1"/>
              <a:t>Characteristics  of Cloud Computing</a:t>
            </a:r>
          </a:p>
        </p:txBody>
      </p:sp>
      <p:pic>
        <p:nvPicPr>
          <p:cNvPr id="3" name="Picture 2"/>
          <p:cNvPicPr>
            <a:picLocks noChangeAspect="1"/>
          </p:cNvPicPr>
          <p:nvPr/>
        </p:nvPicPr>
        <p:blipFill>
          <a:blip r:embed="rId2"/>
          <a:stretch>
            <a:fillRect/>
          </a:stretch>
        </p:blipFill>
        <p:spPr>
          <a:xfrm>
            <a:off x="1106369" y="1771306"/>
            <a:ext cx="6468270" cy="3843624"/>
          </a:xfrm>
          <a:prstGeom prst="rect">
            <a:avLst/>
          </a:prstGeom>
        </p:spPr>
      </p:pic>
    </p:spTree>
    <p:extLst>
      <p:ext uri="{BB962C8B-B14F-4D97-AF65-F5344CB8AC3E}">
        <p14:creationId xmlns:p14="http://schemas.microsoft.com/office/powerpoint/2010/main" val="37435003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45327" y="855865"/>
            <a:ext cx="8453345" cy="400110"/>
          </a:xfrm>
          <a:prstGeom prst="rect">
            <a:avLst/>
          </a:prstGeom>
        </p:spPr>
        <p:txBody>
          <a:bodyPr wrap="square">
            <a:spAutoFit/>
          </a:bodyPr>
          <a:lstStyle/>
          <a:p>
            <a:pPr algn="just">
              <a:defRPr/>
            </a:pPr>
            <a:r>
              <a:rPr lang="en-US" sz="2000" b="1"/>
              <a:t>1 On-Demand Self Service</a:t>
            </a:r>
          </a:p>
        </p:txBody>
      </p:sp>
      <p:sp>
        <p:nvSpPr>
          <p:cNvPr id="3" name="Rectangle 2"/>
          <p:cNvSpPr/>
          <p:nvPr/>
        </p:nvSpPr>
        <p:spPr>
          <a:xfrm>
            <a:off x="345327" y="1585560"/>
            <a:ext cx="8453345" cy="4708981"/>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a:t>Enable Computing Resources as an when required.</a:t>
            </a:r>
          </a:p>
          <a:p>
            <a:pPr marL="342900" indent="-342900">
              <a:lnSpc>
                <a:spcPct val="200000"/>
              </a:lnSpc>
              <a:buFont typeface="Arial" panose="020B0604020202020204" pitchFamily="34" charset="0"/>
              <a:buChar char="•"/>
            </a:pPr>
            <a:r>
              <a:rPr lang="en-US" sz="2000"/>
              <a:t>No requirement of human interaction.</a:t>
            </a:r>
          </a:p>
          <a:p>
            <a:pPr>
              <a:lnSpc>
                <a:spcPct val="200000"/>
              </a:lnSpc>
            </a:pPr>
            <a:endParaRPr lang="en-US" sz="2000"/>
          </a:p>
          <a:p>
            <a:pPr marL="342900" indent="-342900">
              <a:buFont typeface="Arial" panose="020B0604020202020204" pitchFamily="34" charset="0"/>
              <a:buChar char="•"/>
            </a:pPr>
            <a:r>
              <a:rPr lang="en-US" sz="2000"/>
              <a:t>Facilitates consumer to leverage “ready to use” services or, enables to choose required services from the service catalog</a:t>
            </a:r>
          </a:p>
          <a:p>
            <a:pPr marL="342900" indent="-342900">
              <a:buFont typeface="Arial" panose="020B0604020202020204" pitchFamily="34" charset="0"/>
              <a:buChar char="•"/>
            </a:pPr>
            <a:endParaRPr lang="en-US" sz="2000"/>
          </a:p>
          <a:p>
            <a:pPr marL="342900" indent="-342900">
              <a:lnSpc>
                <a:spcPct val="200000"/>
              </a:lnSpc>
              <a:buFont typeface="Arial" panose="020B0604020202020204" pitchFamily="34" charset="0"/>
              <a:buChar char="•"/>
            </a:pPr>
            <a:r>
              <a:rPr lang="en-US" sz="2000"/>
              <a:t>Allows provisioning of resources using self-service interface- </a:t>
            </a:r>
          </a:p>
          <a:p>
            <a:pPr marL="800100" lvl="1" indent="-342900">
              <a:lnSpc>
                <a:spcPct val="200000"/>
              </a:lnSpc>
              <a:buFont typeface="Wingdings" panose="05000000000000000000" pitchFamily="2" charset="2"/>
              <a:buChar char="ü"/>
            </a:pPr>
            <a:r>
              <a:rPr lang="en-US" sz="2000"/>
              <a:t>Self service interface should be user friendly</a:t>
            </a:r>
          </a:p>
          <a:p>
            <a:pPr marL="800100" lvl="1" indent="-342900">
              <a:lnSpc>
                <a:spcPct val="200000"/>
              </a:lnSpc>
              <a:buFont typeface="Wingdings" panose="05000000000000000000" pitchFamily="2" charset="2"/>
              <a:buChar char="ü"/>
            </a:pPr>
            <a:endParaRPr lang="en-US" sz="2000"/>
          </a:p>
        </p:txBody>
      </p:sp>
    </p:spTree>
    <p:extLst>
      <p:ext uri="{BB962C8B-B14F-4D97-AF65-F5344CB8AC3E}">
        <p14:creationId xmlns:p14="http://schemas.microsoft.com/office/powerpoint/2010/main" val="3961118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45327" y="855865"/>
            <a:ext cx="8453345" cy="400110"/>
          </a:xfrm>
          <a:prstGeom prst="rect">
            <a:avLst/>
          </a:prstGeom>
        </p:spPr>
        <p:txBody>
          <a:bodyPr wrap="square">
            <a:spAutoFit/>
          </a:bodyPr>
          <a:lstStyle/>
          <a:p>
            <a:pPr algn="just">
              <a:defRPr/>
            </a:pPr>
            <a:r>
              <a:rPr lang="en-US" sz="2000" b="1"/>
              <a:t>2 Broad Network Access</a:t>
            </a:r>
          </a:p>
        </p:txBody>
      </p:sp>
      <p:sp>
        <p:nvSpPr>
          <p:cNvPr id="3" name="Rectangle 2"/>
          <p:cNvSpPr/>
          <p:nvPr/>
        </p:nvSpPr>
        <p:spPr>
          <a:xfrm>
            <a:off x="345327" y="1585560"/>
            <a:ext cx="8566438" cy="3477875"/>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000"/>
              <a:t>Cloud services are accessed via the network, such as internet</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Client Platforms are:-Desktop computer, laptop, tablets, workstations , thin </a:t>
            </a:r>
            <a:r>
              <a:rPr lang="en-US" sz="2000" err="1"/>
              <a:t>clients,etc</a:t>
            </a:r>
            <a:r>
              <a:rPr lang="en-US" sz="2000"/>
              <a:t>.</a:t>
            </a:r>
          </a:p>
          <a:p>
            <a:pPr marL="342900" indent="-342900" algn="just">
              <a:buFont typeface="Arial" panose="020B0604020202020204" pitchFamily="34" charset="0"/>
              <a:buChar char="•"/>
            </a:pPr>
            <a:endParaRPr lang="en-US" sz="2000"/>
          </a:p>
          <a:p>
            <a:pPr marL="342900" indent="-342900" algn="just">
              <a:lnSpc>
                <a:spcPct val="200000"/>
              </a:lnSpc>
              <a:buFont typeface="Arial" panose="020B0604020202020204" pitchFamily="34" charset="0"/>
              <a:buChar char="•"/>
            </a:pPr>
            <a:r>
              <a:rPr lang="en-US" sz="2000"/>
              <a:t>Eliminate need of access of service via particular client platform</a:t>
            </a:r>
          </a:p>
          <a:p>
            <a:pPr marL="342900" indent="-342900" algn="just">
              <a:lnSpc>
                <a:spcPct val="200000"/>
              </a:lnSpc>
              <a:buFont typeface="Arial" panose="020B0604020202020204" pitchFamily="34" charset="0"/>
              <a:buChar char="•"/>
            </a:pPr>
            <a:r>
              <a:rPr lang="en-US" sz="2000"/>
              <a:t>Enables accessing the services from anywhere across the globe</a:t>
            </a:r>
          </a:p>
        </p:txBody>
      </p:sp>
    </p:spTree>
    <p:extLst>
      <p:ext uri="{BB962C8B-B14F-4D97-AF65-F5344CB8AC3E}">
        <p14:creationId xmlns:p14="http://schemas.microsoft.com/office/powerpoint/2010/main" val="2253203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45327" y="855865"/>
            <a:ext cx="8453345" cy="400110"/>
          </a:xfrm>
          <a:prstGeom prst="rect">
            <a:avLst/>
          </a:prstGeom>
        </p:spPr>
        <p:txBody>
          <a:bodyPr wrap="square">
            <a:spAutoFit/>
          </a:bodyPr>
          <a:lstStyle/>
          <a:p>
            <a:pPr algn="just">
              <a:defRPr/>
            </a:pPr>
            <a:r>
              <a:rPr lang="en-US" sz="2000" b="1"/>
              <a:t>3 Resource Pooling</a:t>
            </a:r>
          </a:p>
        </p:txBody>
      </p:sp>
      <p:sp>
        <p:nvSpPr>
          <p:cNvPr id="3" name="Rectangle 2"/>
          <p:cNvSpPr/>
          <p:nvPr/>
        </p:nvSpPr>
        <p:spPr>
          <a:xfrm>
            <a:off x="345327" y="1585560"/>
            <a:ext cx="8566438" cy="4401205"/>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000"/>
              <a:t>IT Resources are pooled to serve multiple customers.</a:t>
            </a:r>
          </a:p>
          <a:p>
            <a:pPr marL="800100" lvl="1" indent="-342900" algn="just">
              <a:buFont typeface="Wingdings" panose="05000000000000000000" pitchFamily="2" charset="2"/>
              <a:buChar char="ü"/>
            </a:pPr>
            <a:r>
              <a:rPr lang="en-US" sz="2000"/>
              <a:t>Based on Multi-Tenant Model- refers to an architecture and design by which multiple independent clients (tenants) are serviced using a single set of resources. </a:t>
            </a:r>
          </a:p>
          <a:p>
            <a:pPr marL="800100" lvl="1" indent="-342900" algn="just">
              <a:buFont typeface="Wingdings" panose="05000000000000000000" pitchFamily="2" charset="2"/>
              <a:buChar char="ü"/>
            </a:pPr>
            <a:r>
              <a:rPr lang="en-US" sz="2000"/>
              <a:t>In a cloud, a client (tenant) could be a user, a user group, or an organization/company.</a:t>
            </a:r>
          </a:p>
          <a:p>
            <a:pPr marL="800100" lvl="1" indent="-342900" algn="just">
              <a:lnSpc>
                <a:spcPct val="200000"/>
              </a:lnSpc>
              <a:buFont typeface="Wingdings" panose="05000000000000000000" pitchFamily="2" charset="2"/>
              <a:buChar char="ü"/>
            </a:pPr>
            <a:r>
              <a:rPr lang="en-US" sz="2000"/>
              <a:t>Virtualization  provides ways for enabling </a:t>
            </a:r>
            <a:r>
              <a:rPr lang="en-US" sz="2000" err="1"/>
              <a:t>multitenancy</a:t>
            </a:r>
            <a:r>
              <a:rPr lang="en-US" sz="2000"/>
              <a:t> in cloud</a:t>
            </a:r>
          </a:p>
          <a:p>
            <a:pPr marL="342900" indent="-342900" algn="just">
              <a:lnSpc>
                <a:spcPct val="200000"/>
              </a:lnSpc>
              <a:buFont typeface="Arial" panose="020B0604020202020204" pitchFamily="34" charset="0"/>
              <a:buChar char="•"/>
            </a:pPr>
            <a:r>
              <a:rPr lang="en-US" sz="2000"/>
              <a:t>Consumer has no knowledge of exact location of resource.</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Resources are dynamically assigned and reassigned based on the consumer demand</a:t>
            </a:r>
          </a:p>
        </p:txBody>
      </p:sp>
    </p:spTree>
    <p:extLst>
      <p:ext uri="{BB962C8B-B14F-4D97-AF65-F5344CB8AC3E}">
        <p14:creationId xmlns:p14="http://schemas.microsoft.com/office/powerpoint/2010/main" val="4244784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45327" y="855865"/>
            <a:ext cx="8453345" cy="400110"/>
          </a:xfrm>
          <a:prstGeom prst="rect">
            <a:avLst/>
          </a:prstGeom>
        </p:spPr>
        <p:txBody>
          <a:bodyPr wrap="square">
            <a:spAutoFit/>
          </a:bodyPr>
          <a:lstStyle/>
          <a:p>
            <a:pPr algn="just">
              <a:defRPr/>
            </a:pPr>
            <a:r>
              <a:rPr lang="en-US" sz="2000" b="1"/>
              <a:t>4 Rapid Elasticity</a:t>
            </a:r>
          </a:p>
        </p:txBody>
      </p:sp>
      <p:sp>
        <p:nvSpPr>
          <p:cNvPr id="3" name="Rectangle 2"/>
          <p:cNvSpPr/>
          <p:nvPr/>
        </p:nvSpPr>
        <p:spPr>
          <a:xfrm>
            <a:off x="345327" y="1585560"/>
            <a:ext cx="8297603" cy="3477875"/>
          </a:xfrm>
          <a:prstGeom prst="rect">
            <a:avLst/>
          </a:prstGeom>
        </p:spPr>
        <p:txBody>
          <a:bodyPr wrap="square">
            <a:spAutoFit/>
          </a:bodyPr>
          <a:lstStyle/>
          <a:p>
            <a:pPr marL="342900" indent="-342900" algn="just">
              <a:buFont typeface="Arial" panose="020B0604020202020204" pitchFamily="34" charset="0"/>
              <a:buChar char="•"/>
            </a:pPr>
            <a:r>
              <a:rPr lang="en-US" sz="2000"/>
              <a:t>Ability to scale IT resources rapidly, as required, to fulfill the changing needs without interruption of service</a:t>
            </a:r>
          </a:p>
          <a:p>
            <a:pPr marL="342900" indent="-342900" algn="just">
              <a:buFont typeface="Arial" panose="020B0604020202020204" pitchFamily="34" charset="0"/>
              <a:buChar char="•"/>
            </a:pPr>
            <a:endParaRPr lang="en-US" sz="2000"/>
          </a:p>
          <a:p>
            <a:pPr marL="342900" indent="-342900" algn="just">
              <a:lnSpc>
                <a:spcPct val="200000"/>
              </a:lnSpc>
              <a:buFont typeface="Arial" panose="020B0604020202020204" pitchFamily="34" charset="0"/>
              <a:buChar char="•"/>
            </a:pPr>
            <a:r>
              <a:rPr lang="en-US" sz="2000"/>
              <a:t>Resources can be both scaled up and scaled down dynamically</a:t>
            </a:r>
          </a:p>
          <a:p>
            <a:pPr marL="342900" indent="-342900" algn="just">
              <a:lnSpc>
                <a:spcPct val="200000"/>
              </a:lnSpc>
              <a:buFont typeface="Arial" panose="020B0604020202020204" pitchFamily="34" charset="0"/>
              <a:buChar char="•"/>
            </a:pPr>
            <a:endParaRPr lang="en-US" sz="2000"/>
          </a:p>
          <a:p>
            <a:pPr marL="342900" indent="-342900" algn="just">
              <a:lnSpc>
                <a:spcPct val="200000"/>
              </a:lnSpc>
              <a:buFont typeface="Arial" panose="020B0604020202020204" pitchFamily="34" charset="0"/>
              <a:buChar char="•"/>
            </a:pPr>
            <a:r>
              <a:rPr lang="en-US" sz="2000"/>
              <a:t>To the consumer, the cloud appears to be infinite</a:t>
            </a:r>
          </a:p>
          <a:p>
            <a:pPr marL="800100" lvl="1" indent="-342900" algn="just">
              <a:buFont typeface="Wingdings" panose="05000000000000000000" pitchFamily="2" charset="2"/>
              <a:buChar char="ü"/>
            </a:pPr>
            <a:r>
              <a:rPr lang="en-US" sz="2000"/>
              <a:t>Consumers can start with minimal computing     power and can expand their environment to any     size</a:t>
            </a:r>
          </a:p>
        </p:txBody>
      </p:sp>
    </p:spTree>
    <p:extLst>
      <p:ext uri="{BB962C8B-B14F-4D97-AF65-F5344CB8AC3E}">
        <p14:creationId xmlns:p14="http://schemas.microsoft.com/office/powerpoint/2010/main" val="2103778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45327" y="855865"/>
            <a:ext cx="8453345" cy="400110"/>
          </a:xfrm>
          <a:prstGeom prst="rect">
            <a:avLst/>
          </a:prstGeom>
        </p:spPr>
        <p:txBody>
          <a:bodyPr wrap="square">
            <a:spAutoFit/>
          </a:bodyPr>
          <a:lstStyle/>
          <a:p>
            <a:pPr algn="just">
              <a:defRPr/>
            </a:pPr>
            <a:r>
              <a:rPr lang="en-US" sz="2000" b="1"/>
              <a:t>5 Measured Service</a:t>
            </a:r>
          </a:p>
        </p:txBody>
      </p:sp>
      <p:sp>
        <p:nvSpPr>
          <p:cNvPr id="3" name="Rectangle 2"/>
          <p:cNvSpPr/>
          <p:nvPr/>
        </p:nvSpPr>
        <p:spPr>
          <a:xfrm>
            <a:off x="345327" y="1585560"/>
            <a:ext cx="8336008" cy="3477875"/>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en-US" sz="2000"/>
              <a:t>Consumers billed based on metered usage of cloud service.</a:t>
            </a:r>
          </a:p>
          <a:p>
            <a:pPr marL="342900" indent="-342900" algn="just">
              <a:lnSpc>
                <a:spcPct val="200000"/>
              </a:lnSpc>
              <a:buFont typeface="Arial" panose="020B0604020202020204" pitchFamily="34" charset="0"/>
              <a:buChar char="•"/>
            </a:pPr>
            <a:r>
              <a:rPr lang="en-US" sz="2000"/>
              <a:t>Pricing is based on different service levels.</a:t>
            </a:r>
          </a:p>
          <a:p>
            <a:pPr marL="342900" indent="-342900" algn="just">
              <a:lnSpc>
                <a:spcPct val="200000"/>
              </a:lnSpc>
              <a:buFont typeface="Arial" panose="020B0604020202020204" pitchFamily="34" charset="0"/>
              <a:buChar char="•"/>
            </a:pPr>
            <a:r>
              <a:rPr lang="en-US" sz="2000"/>
              <a:t>Resource usage can be monitored, controlled, audited, and reported.</a:t>
            </a:r>
          </a:p>
          <a:p>
            <a:pPr marL="342900" indent="-342900" algn="just">
              <a:buFont typeface="Arial" panose="020B0604020202020204" pitchFamily="34" charset="0"/>
              <a:buChar char="•"/>
            </a:pPr>
            <a:endParaRPr lang="en-US" sz="2000"/>
          </a:p>
          <a:p>
            <a:pPr marL="342900" indent="-342900" algn="just">
              <a:buFont typeface="Arial" panose="020B0604020202020204" pitchFamily="34" charset="0"/>
              <a:buChar char="•"/>
            </a:pPr>
            <a:r>
              <a:rPr lang="en-US" sz="2000"/>
              <a:t>Provides transparency for both the provider and consumer of the utilized service.</a:t>
            </a:r>
          </a:p>
          <a:p>
            <a:pPr marL="342900" indent="-342900" algn="just">
              <a:lnSpc>
                <a:spcPct val="200000"/>
              </a:lnSpc>
              <a:buFont typeface="Arial" panose="020B0604020202020204" pitchFamily="34" charset="0"/>
              <a:buChar char="•"/>
            </a:pPr>
            <a:endParaRPr lang="en-US" sz="2000"/>
          </a:p>
        </p:txBody>
      </p:sp>
    </p:spTree>
    <p:extLst>
      <p:ext uri="{BB962C8B-B14F-4D97-AF65-F5344CB8AC3E}">
        <p14:creationId xmlns:p14="http://schemas.microsoft.com/office/powerpoint/2010/main" val="195345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486425" y="881617"/>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Cloud computing delivery models</a:t>
            </a:r>
          </a:p>
        </p:txBody>
      </p:sp>
      <p:pic>
        <p:nvPicPr>
          <p:cNvPr id="4" name="Picture 3"/>
          <p:cNvPicPr>
            <a:picLocks noChangeAspect="1"/>
          </p:cNvPicPr>
          <p:nvPr/>
        </p:nvPicPr>
        <p:blipFill>
          <a:blip r:embed="rId2"/>
          <a:stretch>
            <a:fillRect/>
          </a:stretch>
        </p:blipFill>
        <p:spPr>
          <a:xfrm>
            <a:off x="846715" y="2090079"/>
            <a:ext cx="7368495" cy="3334408"/>
          </a:xfrm>
          <a:prstGeom prst="rect">
            <a:avLst/>
          </a:prstGeom>
        </p:spPr>
      </p:pic>
    </p:spTree>
    <p:extLst>
      <p:ext uri="{BB962C8B-B14F-4D97-AF65-F5344CB8AC3E}">
        <p14:creationId xmlns:p14="http://schemas.microsoft.com/office/powerpoint/2010/main" val="3152423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C00000"/>
              </a:solidFill>
            </a:endParaRPr>
          </a:p>
        </p:txBody>
      </p:sp>
      <p:sp>
        <p:nvSpPr>
          <p:cNvPr id="4099"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4100"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4101" name="Rectangle 2"/>
          <p:cNvSpPr>
            <a:spLocks noGrp="1" noChangeArrowheads="1"/>
          </p:cNvSpPr>
          <p:nvPr>
            <p:ph type="ctrTitle" sz="quarter"/>
          </p:nvPr>
        </p:nvSpPr>
        <p:spPr>
          <a:xfrm>
            <a:off x="685800" y="711235"/>
            <a:ext cx="7772400" cy="2189522"/>
          </a:xfrm>
        </p:spPr>
        <p:txBody>
          <a:bodyPr/>
          <a:lstStyle/>
          <a:p>
            <a:r>
              <a:rPr lang="en-IN" sz="4000" b="1"/>
              <a:t>Cloud Computing </a:t>
            </a:r>
            <a:br>
              <a:rPr lang="en-IN" sz="4000" b="1"/>
            </a:br>
            <a:r>
              <a:rPr lang="en-IN" sz="4000" b="1"/>
              <a:t>(PE6-ICT 4045)</a:t>
            </a:r>
            <a:endParaRPr lang="en-US" sz="3600">
              <a:solidFill>
                <a:srgbClr val="00206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23453" y="932013"/>
            <a:ext cx="8338741" cy="4524315"/>
          </a:xfrm>
          <a:prstGeom prst="rect">
            <a:avLst/>
          </a:prstGeom>
        </p:spPr>
        <p:txBody>
          <a:bodyPr wrap="square">
            <a:spAutoFit/>
          </a:bodyPr>
          <a:lstStyle/>
          <a:p>
            <a:r>
              <a:rPr lang="en-US" sz="1800" b="1"/>
              <a:t>Software as a Service (</a:t>
            </a:r>
            <a:r>
              <a:rPr lang="en-US" sz="1800" b="1" err="1"/>
              <a:t>SaaS</a:t>
            </a:r>
            <a:r>
              <a:rPr lang="en-US" sz="1800" b="1"/>
              <a:t>)</a:t>
            </a:r>
          </a:p>
          <a:p>
            <a:endParaRPr lang="en-US" sz="1800" b="1"/>
          </a:p>
          <a:p>
            <a:pPr algn="just"/>
            <a:endParaRPr lang="en-US" sz="1800"/>
          </a:p>
          <a:p>
            <a:pPr algn="just"/>
            <a:r>
              <a:rPr lang="en-US" sz="1800"/>
              <a:t>Applications are supplied by the service provider.</a:t>
            </a:r>
          </a:p>
          <a:p>
            <a:pPr algn="just"/>
            <a:endParaRPr lang="en-US" sz="1800"/>
          </a:p>
          <a:p>
            <a:pPr algn="just"/>
            <a:endParaRPr lang="en-US" sz="1800"/>
          </a:p>
          <a:p>
            <a:pPr algn="just"/>
            <a:r>
              <a:rPr lang="en-US" sz="1800"/>
              <a:t>Consumers are  relieved of capital investment in servers, software licensing,  upgrading or maintaining software applications on their local systems.</a:t>
            </a:r>
          </a:p>
          <a:p>
            <a:pPr algn="just"/>
            <a:endParaRPr lang="en-US" sz="1800"/>
          </a:p>
          <a:p>
            <a:pPr algn="just"/>
            <a:endParaRPr lang="en-US" sz="1800"/>
          </a:p>
          <a:p>
            <a:pPr algn="just"/>
            <a:r>
              <a:rPr lang="en-US" sz="1800"/>
              <a:t>The user does not manage or control the underlying cloud infrastructure or individual application capabilities. </a:t>
            </a:r>
          </a:p>
          <a:p>
            <a:pPr algn="just"/>
            <a:endParaRPr lang="en-US" sz="1800"/>
          </a:p>
          <a:p>
            <a:pPr algn="just"/>
            <a:endParaRPr lang="en-US" sz="1800"/>
          </a:p>
          <a:p>
            <a:pPr algn="just"/>
            <a:r>
              <a:rPr lang="en-US" sz="1800"/>
              <a:t>Example :  Microsoft office 365, Salesforce, Gmail, Google Docs.</a:t>
            </a:r>
          </a:p>
          <a:p>
            <a:endParaRPr lang="en-US" sz="1800" b="1"/>
          </a:p>
        </p:txBody>
      </p:sp>
    </p:spTree>
    <p:extLst>
      <p:ext uri="{BB962C8B-B14F-4D97-AF65-F5344CB8AC3E}">
        <p14:creationId xmlns:p14="http://schemas.microsoft.com/office/powerpoint/2010/main" val="259897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293949" y="855865"/>
            <a:ext cx="8425791" cy="5447645"/>
          </a:xfrm>
          <a:prstGeom prst="rect">
            <a:avLst/>
          </a:prstGeom>
        </p:spPr>
        <p:txBody>
          <a:bodyPr wrap="square">
            <a:spAutoFit/>
          </a:bodyPr>
          <a:lstStyle/>
          <a:p>
            <a:r>
              <a:rPr lang="en-US" sz="2000" b="1"/>
              <a:t>Platform as a Service (</a:t>
            </a:r>
            <a:r>
              <a:rPr lang="en-US" sz="2000" b="1" err="1"/>
              <a:t>PaaS</a:t>
            </a:r>
            <a:r>
              <a:rPr lang="en-US" sz="2000" b="1"/>
              <a:t>)</a:t>
            </a:r>
          </a:p>
          <a:p>
            <a:pPr>
              <a:buFont typeface="Wingdings" panose="05000000000000000000" pitchFamily="2" charset="2"/>
              <a:buNone/>
            </a:pPr>
            <a:endParaRPr lang="en-US" sz="2000"/>
          </a:p>
          <a:p>
            <a:pPr algn="just"/>
            <a:r>
              <a:rPr lang="en-US" sz="1800"/>
              <a:t>Provides development environment and tools to create, develop, execute, test and deploy new applications in the cloud.</a:t>
            </a:r>
          </a:p>
          <a:p>
            <a:pPr algn="just"/>
            <a:endParaRPr lang="en-US" sz="1800"/>
          </a:p>
          <a:p>
            <a:pPr algn="just"/>
            <a:endParaRPr lang="en-US" sz="1800"/>
          </a:p>
          <a:p>
            <a:pPr algn="just"/>
            <a:r>
              <a:rPr lang="en-US" sz="1800"/>
              <a:t>Developed applications using </a:t>
            </a:r>
            <a:r>
              <a:rPr lang="en-US" sz="1800" err="1"/>
              <a:t>PaaS</a:t>
            </a:r>
            <a:r>
              <a:rPr lang="en-US" sz="1800"/>
              <a:t> are provisioned as </a:t>
            </a:r>
            <a:r>
              <a:rPr lang="en-US" sz="1800" err="1"/>
              <a:t>SaaS</a:t>
            </a:r>
            <a:r>
              <a:rPr lang="en-US" sz="1800"/>
              <a:t> to the end-users.</a:t>
            </a:r>
          </a:p>
          <a:p>
            <a:pPr algn="just"/>
            <a:endParaRPr lang="en-US" sz="1800"/>
          </a:p>
          <a:p>
            <a:pPr algn="just"/>
            <a:endParaRPr lang="en-US" sz="1800"/>
          </a:p>
          <a:p>
            <a:pPr algn="just"/>
            <a:r>
              <a:rPr lang="en-US" sz="1800"/>
              <a:t>Example : Microsoft Azure, Google App.</a:t>
            </a:r>
          </a:p>
          <a:p>
            <a:endParaRPr lang="en-US" sz="1800"/>
          </a:p>
          <a:p>
            <a:endParaRPr lang="en-US" sz="1800"/>
          </a:p>
          <a:p>
            <a:r>
              <a:rPr lang="en-US" sz="1800"/>
              <a:t>The user:</a:t>
            </a:r>
          </a:p>
          <a:p>
            <a:pPr lvl="1" algn="just"/>
            <a:r>
              <a:rPr lang="en-US" sz="1800"/>
              <a:t>Has control over the deployed applications and, possibly, application hosting environment configurations.</a:t>
            </a:r>
          </a:p>
          <a:p>
            <a:pPr lvl="1" algn="just"/>
            <a:endParaRPr lang="en-US" sz="1800"/>
          </a:p>
          <a:p>
            <a:pPr lvl="1" algn="just"/>
            <a:r>
              <a:rPr lang="en-US" sz="1800"/>
              <a:t>Does not manage or control the underlying cloud infrastructure including network, servers, operating systems, or storage. </a:t>
            </a:r>
          </a:p>
          <a:p>
            <a:pPr>
              <a:buFont typeface="Wingdings" panose="05000000000000000000" pitchFamily="2" charset="2"/>
              <a:buNone/>
            </a:pPr>
            <a:endParaRPr lang="en-US" sz="2000"/>
          </a:p>
        </p:txBody>
      </p:sp>
    </p:spTree>
    <p:extLst>
      <p:ext uri="{BB962C8B-B14F-4D97-AF65-F5344CB8AC3E}">
        <p14:creationId xmlns:p14="http://schemas.microsoft.com/office/powerpoint/2010/main" val="2105726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155425" y="850046"/>
            <a:ext cx="8372290" cy="4093428"/>
          </a:xfrm>
          <a:prstGeom prst="rect">
            <a:avLst/>
          </a:prstGeom>
        </p:spPr>
        <p:txBody>
          <a:bodyPr wrap="square">
            <a:spAutoFit/>
          </a:bodyPr>
          <a:lstStyle/>
          <a:p>
            <a:r>
              <a:rPr lang="en-US" sz="2000" b="1"/>
              <a:t>Infrastructure as a Service (</a:t>
            </a:r>
            <a:r>
              <a:rPr lang="en-US" sz="2000" b="1" err="1"/>
              <a:t>IaaS</a:t>
            </a:r>
            <a:r>
              <a:rPr lang="en-US" sz="2000" b="1"/>
              <a:t>)</a:t>
            </a:r>
          </a:p>
          <a:p>
            <a:endParaRPr lang="en-US" sz="2000" b="1"/>
          </a:p>
          <a:p>
            <a:endParaRPr lang="en-US" sz="2000" b="1"/>
          </a:p>
          <a:p>
            <a:pPr marL="342900" indent="-342900">
              <a:buFont typeface="Arial" panose="020B0604020202020204" pitchFamily="34" charset="0"/>
              <a:buChar char="•"/>
            </a:pPr>
            <a:r>
              <a:rPr lang="en-IN" sz="2000"/>
              <a:t>Resources are distributed as a service .</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a:t>Allows for dynamic scaling .</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a:t> Has a variable cost, utility pricing model.</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a:t>Generally includes multiple users on a single piece of hardware</a:t>
            </a:r>
          </a:p>
          <a:p>
            <a:pPr marL="342900" indent="-342900">
              <a:buFont typeface="Arial" panose="020B0604020202020204" pitchFamily="34" charset="0"/>
              <a:buChar char="•"/>
            </a:pPr>
            <a:endParaRPr lang="en-IN" sz="2000"/>
          </a:p>
          <a:p>
            <a:pPr marL="342900" indent="-342900">
              <a:buFont typeface="Arial" panose="020B0604020202020204" pitchFamily="34" charset="0"/>
              <a:buChar char="•"/>
            </a:pPr>
            <a:r>
              <a:rPr lang="en-IN" sz="2000"/>
              <a:t>Example : Amazon</a:t>
            </a:r>
          </a:p>
          <a:p>
            <a:pPr marL="342900" indent="-342900">
              <a:buFont typeface="Arial" panose="020B0604020202020204" pitchFamily="34" charset="0"/>
              <a:buChar char="•"/>
            </a:pPr>
            <a:endParaRPr lang="en-US" sz="2000" b="1"/>
          </a:p>
        </p:txBody>
      </p:sp>
    </p:spTree>
    <p:extLst>
      <p:ext uri="{BB962C8B-B14F-4D97-AF65-F5344CB8AC3E}">
        <p14:creationId xmlns:p14="http://schemas.microsoft.com/office/powerpoint/2010/main" val="2668356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9900" y="660400"/>
            <a:ext cx="8229600" cy="5453302"/>
          </a:xfrm>
        </p:spPr>
        <p:txBody>
          <a:bodyPr/>
          <a:lstStyle/>
          <a:p>
            <a:r>
              <a:rPr lang="en-US" sz="2000" b="1"/>
              <a:t>Advantages of SaaS </a:t>
            </a:r>
          </a:p>
          <a:p>
            <a:r>
              <a:rPr lang="en-US" sz="2000" b="1"/>
              <a:t>Cost-Effective:</a:t>
            </a:r>
            <a:r>
              <a:rPr lang="en-US" sz="2000"/>
              <a:t> Pay only for what you use.</a:t>
            </a:r>
          </a:p>
          <a:p>
            <a:r>
              <a:rPr lang="en-US" sz="2000" b="1"/>
              <a:t>Reduced time:</a:t>
            </a:r>
            <a:r>
              <a:rPr lang="en-US" sz="2000"/>
              <a:t> Users can run most SaaS apps directly from their web browser without needing to download and install any software. This reduces the time spent in installation and configuration and can reduce the issues that can get in the way of the software deployment.</a:t>
            </a:r>
          </a:p>
          <a:p>
            <a:r>
              <a:rPr lang="en-US" sz="2000" b="1"/>
              <a:t>Accessibility:</a:t>
            </a:r>
            <a:r>
              <a:rPr lang="en-US" sz="2000"/>
              <a:t> We can Access app data from anywhere.</a:t>
            </a:r>
          </a:p>
          <a:p>
            <a:r>
              <a:rPr lang="en-US" sz="2000" b="1"/>
              <a:t>Automatic updates:</a:t>
            </a:r>
            <a:r>
              <a:rPr lang="en-US" sz="2000"/>
              <a:t> Rather than purchasing new software, customers rely on a SaaS provider to automatically perform the updates.</a:t>
            </a:r>
          </a:p>
          <a:p>
            <a:r>
              <a:rPr lang="en-US" sz="2000" b="1"/>
              <a:t>Scalability: </a:t>
            </a:r>
            <a:r>
              <a:rPr lang="en-US" sz="2000"/>
              <a:t>It allows the users to access the services and features on-demand.</a:t>
            </a:r>
          </a:p>
          <a:p>
            <a:r>
              <a:rPr lang="en-US" sz="2000"/>
              <a:t>The various companies providing </a:t>
            </a:r>
            <a:r>
              <a:rPr lang="en-US" sz="2000" i="1"/>
              <a:t>Software as a service</a:t>
            </a:r>
            <a:r>
              <a:rPr lang="en-US" sz="2000"/>
              <a:t> are Cloud9 Analytics, Salesforce.com, Cloud Switch, Microsoft Office 365, Big Commerce, Eloqua, </a:t>
            </a:r>
            <a:r>
              <a:rPr lang="en-US" sz="2000" err="1"/>
              <a:t>dropBox</a:t>
            </a:r>
            <a:r>
              <a:rPr lang="en-US" sz="2000"/>
              <a:t>, and Cloud Tran. </a:t>
            </a:r>
          </a:p>
          <a:p>
            <a:endParaRPr lang="en-US" sz="2000"/>
          </a:p>
        </p:txBody>
      </p:sp>
    </p:spTree>
    <p:extLst>
      <p:ext uri="{BB962C8B-B14F-4D97-AF65-F5344CB8AC3E}">
        <p14:creationId xmlns:p14="http://schemas.microsoft.com/office/powerpoint/2010/main" val="370161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800" b="1"/>
              <a:t>Advantages of PaaS: </a:t>
            </a:r>
          </a:p>
          <a:p>
            <a:r>
              <a:rPr lang="en-US" sz="1800" b="1"/>
              <a:t>Simple and convenient for users: </a:t>
            </a:r>
            <a:r>
              <a:rPr lang="en-US" sz="1800"/>
              <a:t>It provides much of the infrastructure and other IT services, which users can access anywhere via a web browser.</a:t>
            </a:r>
          </a:p>
          <a:p>
            <a:r>
              <a:rPr lang="en-US" sz="1800" b="1"/>
              <a:t>Cost-Effective: </a:t>
            </a:r>
            <a:r>
              <a:rPr lang="en-US" sz="1800"/>
              <a:t>It charges for the services provided on a per-use basis thus eliminating the expenses one may have for on-premises hardware and software.</a:t>
            </a:r>
          </a:p>
          <a:p>
            <a:r>
              <a:rPr lang="en-US" sz="1800" b="1"/>
              <a:t>Efficiently managing the lifecycle:</a:t>
            </a:r>
            <a:r>
              <a:rPr lang="en-US" sz="1800"/>
              <a:t> It is designed to support the complete web application lifecycle: building, testing, deploying, managing, and updating.</a:t>
            </a:r>
          </a:p>
          <a:p>
            <a:r>
              <a:rPr lang="en-US" sz="1800" b="1"/>
              <a:t>Efficiency:</a:t>
            </a:r>
            <a:r>
              <a:rPr lang="en-US" sz="1800"/>
              <a:t> It allows for higher-level programming with reduced complexity thus, the overall development of the application can be more effective.</a:t>
            </a:r>
          </a:p>
          <a:p>
            <a:r>
              <a:rPr lang="en-US" sz="1800"/>
              <a:t>The various companies providing </a:t>
            </a:r>
            <a:r>
              <a:rPr lang="en-US" sz="1800" i="1"/>
              <a:t>Platform as a service</a:t>
            </a:r>
            <a:r>
              <a:rPr lang="en-US" sz="1800"/>
              <a:t> are Amazon Web services Elastic Beanstalk, Salesforce, Windows Azure, Google App Engine, cloud Bees and IBM smart cloud. </a:t>
            </a:r>
          </a:p>
          <a:p>
            <a:pPr marL="0" indent="0">
              <a:buNone/>
            </a:pPr>
            <a:endParaRPr lang="en-US" sz="1800"/>
          </a:p>
        </p:txBody>
      </p:sp>
    </p:spTree>
    <p:extLst>
      <p:ext uri="{BB962C8B-B14F-4D97-AF65-F5344CB8AC3E}">
        <p14:creationId xmlns:p14="http://schemas.microsoft.com/office/powerpoint/2010/main" val="973107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03200"/>
            <a:ext cx="8229600" cy="5922963"/>
          </a:xfrm>
        </p:spPr>
        <p:txBody>
          <a:bodyPr/>
          <a:lstStyle/>
          <a:p>
            <a:r>
              <a:rPr lang="en-US" sz="2000" b="1"/>
              <a:t>Disadvantages of </a:t>
            </a:r>
            <a:r>
              <a:rPr lang="en-US" sz="2000" b="1" err="1"/>
              <a:t>Saas</a:t>
            </a:r>
            <a:r>
              <a:rPr lang="en-US" sz="2000" b="1"/>
              <a:t> :</a:t>
            </a:r>
            <a:endParaRPr lang="en-US" sz="2000"/>
          </a:p>
          <a:p>
            <a:r>
              <a:rPr lang="en-US" sz="2000" b="1"/>
              <a:t>Limited customization</a:t>
            </a:r>
            <a:r>
              <a:rPr lang="en-US" sz="2000"/>
              <a:t>: SaaS solutions are typically not as customizable as on-premises software, meaning that users may have to work within the constraints of the SaaS provider’s platform and may not be able to tailor the software to their specific needs.</a:t>
            </a:r>
          </a:p>
          <a:p>
            <a:r>
              <a:rPr lang="en-US" sz="2000" b="1"/>
              <a:t>Dependence on internet connectivity</a:t>
            </a:r>
            <a:r>
              <a:rPr lang="en-US" sz="2000"/>
              <a:t>: SaaS solutions are typically cloud-based, which means that they require a stable internet connection to function properly. This can be problematic for users in areas with poor connectivity or for those who need to access the software in offline environments.</a:t>
            </a:r>
          </a:p>
          <a:p>
            <a:r>
              <a:rPr lang="en-US" sz="2000" b="1"/>
              <a:t>Security concerns:</a:t>
            </a:r>
            <a:r>
              <a:rPr lang="en-US" sz="2000"/>
              <a:t> SaaS providers are responsible for maintaining the security of the data stored on their servers, but there is still a risk of data breaches or other security incidents.</a:t>
            </a:r>
          </a:p>
          <a:p>
            <a:r>
              <a:rPr lang="en-US" sz="2000" b="1"/>
              <a:t>Limited control over data:</a:t>
            </a:r>
            <a:r>
              <a:rPr lang="en-US" sz="2000"/>
              <a:t> SaaS providers may have access to a user’s data, which can be a concern for organizations that need to maintain strict control over their data for regulatory or other reasons.</a:t>
            </a:r>
          </a:p>
          <a:p>
            <a:endParaRPr lang="en-US" sz="2000"/>
          </a:p>
        </p:txBody>
      </p:sp>
    </p:spTree>
    <p:extLst>
      <p:ext uri="{BB962C8B-B14F-4D97-AF65-F5344CB8AC3E}">
        <p14:creationId xmlns:p14="http://schemas.microsoft.com/office/powerpoint/2010/main" val="1091262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b="1"/>
              <a:t>Disadvantages of </a:t>
            </a:r>
            <a:r>
              <a:rPr lang="en-US" sz="2000" b="1" err="1"/>
              <a:t>Paas</a:t>
            </a:r>
            <a:r>
              <a:rPr lang="en-US" sz="2000" b="1"/>
              <a:t>:</a:t>
            </a:r>
            <a:endParaRPr lang="en-US" sz="2000"/>
          </a:p>
          <a:p>
            <a:r>
              <a:rPr lang="en-US" sz="2000" b="1"/>
              <a:t>Limited control over infrastructure:</a:t>
            </a:r>
            <a:r>
              <a:rPr lang="en-US" sz="2000"/>
              <a:t> PaaS providers typically manage the underlying infrastructure and take care of maintenance and updates, but this can also mean that users have less control over the environment and may not be able to make certain customizations.</a:t>
            </a:r>
          </a:p>
          <a:p>
            <a:r>
              <a:rPr lang="en-US" sz="2000" b="1"/>
              <a:t>Dependence on the provider</a:t>
            </a:r>
            <a:r>
              <a:rPr lang="en-US" sz="2000"/>
              <a:t>: Users are dependent on the PaaS provider for the availability, scalability, and reliability of the platform, which can be a risk if the provider experiences outages or other issues.</a:t>
            </a:r>
          </a:p>
          <a:p>
            <a:r>
              <a:rPr lang="en-US" sz="2000" b="1"/>
              <a:t>Limited flexibility:</a:t>
            </a:r>
            <a:r>
              <a:rPr lang="en-US" sz="2000"/>
              <a:t> PaaS solutions may not be able to accommodate certain types of workloads or applications, which can limit the value of the solution for certain organizations.</a:t>
            </a:r>
          </a:p>
          <a:p>
            <a:endParaRPr lang="en-US"/>
          </a:p>
        </p:txBody>
      </p:sp>
    </p:spTree>
    <p:extLst>
      <p:ext uri="{BB962C8B-B14F-4D97-AF65-F5344CB8AC3E}">
        <p14:creationId xmlns:p14="http://schemas.microsoft.com/office/powerpoint/2010/main" val="373748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a:t>Advantages of IaaS: </a:t>
            </a:r>
          </a:p>
          <a:p>
            <a:r>
              <a:rPr lang="en-US" sz="2400" b="1"/>
              <a:t>Cost-Effective:</a:t>
            </a:r>
            <a:r>
              <a:rPr lang="en-US" sz="2400"/>
              <a:t> Eliminates capital expense and reduces ongoing cost and IaaS customers pay on a per-user basis, typically by the hour, week, or month.</a:t>
            </a:r>
          </a:p>
          <a:p>
            <a:r>
              <a:rPr lang="en-US" sz="2400" b="1"/>
              <a:t>Website hosting:</a:t>
            </a:r>
            <a:r>
              <a:rPr lang="en-US" sz="2400"/>
              <a:t> Running websites using IaaS can be less expensive than traditional web hosting.</a:t>
            </a:r>
          </a:p>
          <a:p>
            <a:r>
              <a:rPr lang="en-US" sz="2400" b="1"/>
              <a:t>Security: </a:t>
            </a:r>
            <a:r>
              <a:rPr lang="en-US" sz="2400"/>
              <a:t>The IaaS Cloud Provider may provide better security than your existing software.</a:t>
            </a:r>
          </a:p>
          <a:p>
            <a:r>
              <a:rPr lang="en-US" sz="2400" b="1"/>
              <a:t>Maintenance:</a:t>
            </a:r>
            <a:r>
              <a:rPr lang="en-US" sz="2400"/>
              <a:t> There is no need to manage the underlying data center or the introduction of new releases of the development or underlying software. This is all handled by the IaaS Cloud Provider.</a:t>
            </a:r>
          </a:p>
          <a:p>
            <a:endParaRPr lang="en-US" sz="2400"/>
          </a:p>
        </p:txBody>
      </p:sp>
    </p:spTree>
    <p:extLst>
      <p:ext uri="{BB962C8B-B14F-4D97-AF65-F5344CB8AC3E}">
        <p14:creationId xmlns:p14="http://schemas.microsoft.com/office/powerpoint/2010/main" val="55711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b="1"/>
              <a:t>Disadvantages of </a:t>
            </a:r>
            <a:r>
              <a:rPr lang="en-US" sz="2400" b="1" err="1"/>
              <a:t>laaS</a:t>
            </a:r>
            <a:r>
              <a:rPr lang="en-US" sz="2400" b="1"/>
              <a:t> :</a:t>
            </a:r>
            <a:endParaRPr lang="en-US" sz="2400"/>
          </a:p>
          <a:p>
            <a:r>
              <a:rPr lang="en-US" sz="2400" b="1"/>
              <a:t>Limited control over infrastructure: </a:t>
            </a:r>
            <a:r>
              <a:rPr lang="en-US" sz="2400"/>
              <a:t>IaaS providers typically manage the underlying infrastructure and take care of maintenance and updates, but this can also mean that users have less control over the environment and may not be able to make certain customizations.</a:t>
            </a:r>
          </a:p>
          <a:p>
            <a:r>
              <a:rPr lang="en-US" sz="2400" b="1"/>
              <a:t>Security concerns</a:t>
            </a:r>
            <a:r>
              <a:rPr lang="en-US" sz="2400"/>
              <a:t>: Users are responsible for securing their own data and applications, which can be a significant undertaking.</a:t>
            </a:r>
          </a:p>
          <a:p>
            <a:r>
              <a:rPr lang="en-US" sz="2400" b="1"/>
              <a:t>Limited access: </a:t>
            </a:r>
            <a:r>
              <a:rPr lang="en-US" sz="2400"/>
              <a:t>Cloud computing may not be accessible in certain regions and countries due to legal policies.</a:t>
            </a:r>
          </a:p>
        </p:txBody>
      </p:sp>
    </p:spTree>
    <p:extLst>
      <p:ext uri="{BB962C8B-B14F-4D97-AF65-F5344CB8AC3E}">
        <p14:creationId xmlns:p14="http://schemas.microsoft.com/office/powerpoint/2010/main" val="1257257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Cloud deployment models</a:t>
            </a:r>
          </a:p>
        </p:txBody>
      </p:sp>
      <p:sp>
        <p:nvSpPr>
          <p:cNvPr id="2" name="Rectangle 1"/>
          <p:cNvSpPr/>
          <p:nvPr/>
        </p:nvSpPr>
        <p:spPr>
          <a:xfrm>
            <a:off x="165100" y="6004540"/>
            <a:ext cx="8516235" cy="338554"/>
          </a:xfrm>
          <a:prstGeom prst="rect">
            <a:avLst/>
          </a:prstGeom>
        </p:spPr>
        <p:txBody>
          <a:bodyPr wrap="square">
            <a:spAutoFit/>
          </a:bodyPr>
          <a:lstStyle/>
          <a:p>
            <a:r>
              <a:rPr lang="en-US"/>
              <a:t>https://www.sciencedirect.com/topics/computer-science/cloud-deployment-model</a:t>
            </a:r>
          </a:p>
        </p:txBody>
      </p:sp>
      <p:pic>
        <p:nvPicPr>
          <p:cNvPr id="6" name="Picture 5"/>
          <p:cNvPicPr>
            <a:picLocks noChangeAspect="1"/>
          </p:cNvPicPr>
          <p:nvPr/>
        </p:nvPicPr>
        <p:blipFill>
          <a:blip r:embed="rId2"/>
          <a:stretch>
            <a:fillRect/>
          </a:stretch>
        </p:blipFill>
        <p:spPr>
          <a:xfrm>
            <a:off x="920381" y="1638088"/>
            <a:ext cx="7005671" cy="3741665"/>
          </a:xfrm>
          <a:prstGeom prst="rect">
            <a:avLst/>
          </a:prstGeom>
        </p:spPr>
      </p:pic>
    </p:spTree>
    <p:extLst>
      <p:ext uri="{BB962C8B-B14F-4D97-AF65-F5344CB8AC3E}">
        <p14:creationId xmlns:p14="http://schemas.microsoft.com/office/powerpoint/2010/main" val="5614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5123"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5124"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5125"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5126" name="Rectangle 5"/>
          <p:cNvSpPr>
            <a:spLocks noChangeArrowheads="1"/>
          </p:cNvSpPr>
          <p:nvPr/>
        </p:nvSpPr>
        <p:spPr bwMode="auto">
          <a:xfrm>
            <a:off x="304800" y="740650"/>
            <a:ext cx="8645370" cy="4136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Objectives: </a:t>
            </a:r>
          </a:p>
          <a:p>
            <a:pPr>
              <a:buNone/>
            </a:pPr>
            <a:endParaRPr lang="en-US" sz="1800"/>
          </a:p>
          <a:p>
            <a:pPr marL="285750" indent="-285750" algn="just"/>
            <a:r>
              <a:rPr lang="en-IN" sz="1800"/>
              <a:t>To learn the fundamental concepts and various delivery, deployment models in cloud computing. </a:t>
            </a:r>
          </a:p>
          <a:p>
            <a:pPr marL="285750" indent="-285750" algn="just"/>
            <a:endParaRPr lang="en-US" sz="1800"/>
          </a:p>
          <a:p>
            <a:pPr marL="285750" indent="-285750" algn="just"/>
            <a:r>
              <a:rPr lang="en-IN" sz="1800"/>
              <a:t>To understand the demand and need based allocation of resources to the applications running in cloud </a:t>
            </a:r>
          </a:p>
          <a:p>
            <a:pPr marL="285750" indent="-285750" algn="just"/>
            <a:endParaRPr lang="en-US" sz="1800"/>
          </a:p>
          <a:p>
            <a:pPr marL="285750" indent="-285750" algn="just"/>
            <a:r>
              <a:rPr lang="en-IN" sz="1800"/>
              <a:t>To familiarize with the role of virtualization layer, various types of virtualization techniques.</a:t>
            </a:r>
          </a:p>
          <a:p>
            <a:pPr marL="285750" indent="-285750" algn="just"/>
            <a:endParaRPr lang="en-US" sz="1800"/>
          </a:p>
          <a:p>
            <a:pPr marL="285750" indent="-285750" algn="just"/>
            <a:r>
              <a:rPr lang="en-IN" sz="1800"/>
              <a:t>To understand various techniques to secure the cloud resources from unauthorized access. </a:t>
            </a:r>
            <a:endParaRPr lang="en-US" sz="1800"/>
          </a:p>
        </p:txBody>
      </p:sp>
    </p:spTree>
    <p:extLst>
      <p:ext uri="{BB962C8B-B14F-4D97-AF65-F5344CB8AC3E}">
        <p14:creationId xmlns:p14="http://schemas.microsoft.com/office/powerpoint/2010/main" val="1630455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444501"/>
            <a:ext cx="8229600" cy="2235200"/>
          </a:xfrm>
        </p:spPr>
        <p:txBody>
          <a:bodyPr/>
          <a:lstStyle/>
          <a:p>
            <a:r>
              <a:rPr lang="en-US" dirty="0"/>
              <a:t>The cloud deployment model identifies the specific type of cloud environment based on </a:t>
            </a:r>
            <a:r>
              <a:rPr lang="en-US" b="1" dirty="0"/>
              <a:t>ownership, scale, and access, as well as the cloud’s nature and purpose. </a:t>
            </a:r>
          </a:p>
          <a:p>
            <a:r>
              <a:rPr lang="en-US"/>
              <a:t>The location of the servers you’re utilizing and who controls them are defined by a cloud deployment model. It specifies how your cloud infrastructure will look, what you can change, and whether you will be given services or will have to create everything yourself. </a:t>
            </a:r>
          </a:p>
          <a:p>
            <a:pPr marL="0" indent="0">
              <a:buNone/>
            </a:pPr>
            <a:r>
              <a:rPr lang="en-US">
                <a:hlinkClick r:id="rId2"/>
              </a:rPr>
              <a:t>Cloud Deployment Models - </a:t>
            </a:r>
            <a:r>
              <a:rPr lang="en-US" err="1">
                <a:hlinkClick r:id="rId2"/>
              </a:rPr>
              <a:t>GeeksforGeeks</a:t>
            </a:r>
            <a:endParaRPr lang="en-US"/>
          </a:p>
        </p:txBody>
      </p:sp>
    </p:spTree>
    <p:extLst>
      <p:ext uri="{BB962C8B-B14F-4D97-AF65-F5344CB8AC3E}">
        <p14:creationId xmlns:p14="http://schemas.microsoft.com/office/powerpoint/2010/main" val="986616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3" name="TextBox 2"/>
          <p:cNvSpPr txBox="1"/>
          <p:nvPr/>
        </p:nvSpPr>
        <p:spPr>
          <a:xfrm>
            <a:off x="304800" y="702245"/>
            <a:ext cx="8376535" cy="5447645"/>
          </a:xfrm>
          <a:prstGeom prst="rect">
            <a:avLst/>
          </a:prstGeom>
          <a:noFill/>
        </p:spPr>
        <p:txBody>
          <a:bodyPr wrap="square" rtlCol="0">
            <a:spAutoFit/>
          </a:bodyPr>
          <a:lstStyle/>
          <a:p>
            <a:r>
              <a:rPr lang="en-US" sz="2000" b="1"/>
              <a:t>Public cloud</a:t>
            </a:r>
            <a:endParaRPr lang="en-US" sz="2000"/>
          </a:p>
          <a:p>
            <a:r>
              <a:rPr lang="en-US" sz="2400" b="1"/>
              <a:t>The public cloud makes it possible for anybody to access systems and services. </a:t>
            </a:r>
            <a:r>
              <a:rPr lang="en-US" sz="2400"/>
              <a:t>  The infrastructure in this cloud model is owned by the entity that delivers the cloud services, not by the consumer. It is a type of cloud hosting that allows customers and users to easily access systems and services. This form of cloud computing is an excellent example of cloud hosting, in which service providers supply services to a variety of customers. In this arrangement, storage backup and retrieval services are given for free, as a subscription, or on a per-user basis. For example, Google App Engine.</a:t>
            </a:r>
          </a:p>
          <a:p>
            <a:br>
              <a:rPr lang="en-US" sz="3200"/>
            </a:br>
            <a:endParaRPr lang="en-US" sz="3200"/>
          </a:p>
        </p:txBody>
      </p:sp>
    </p:spTree>
    <p:extLst>
      <p:ext uri="{BB962C8B-B14F-4D97-AF65-F5344CB8AC3E}">
        <p14:creationId xmlns:p14="http://schemas.microsoft.com/office/powerpoint/2010/main" val="28261577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428750" y="1857375"/>
            <a:ext cx="6286500" cy="3143250"/>
          </a:xfrm>
          <a:prstGeom prst="rect">
            <a:avLst/>
          </a:prstGeom>
        </p:spPr>
      </p:pic>
    </p:spTree>
    <p:extLst>
      <p:ext uri="{BB962C8B-B14F-4D97-AF65-F5344CB8AC3E}">
        <p14:creationId xmlns:p14="http://schemas.microsoft.com/office/powerpoint/2010/main" val="2271205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0"/>
            <a:ext cx="8229600" cy="4525963"/>
          </a:xfrm>
        </p:spPr>
        <p:txBody>
          <a:bodyPr/>
          <a:lstStyle/>
          <a:p>
            <a:r>
              <a:rPr lang="en-US" sz="2400" b="1"/>
              <a:t>Advantages of the Public Cloud Model</a:t>
            </a:r>
          </a:p>
          <a:p>
            <a:r>
              <a:rPr lang="en-US" sz="2400" b="1"/>
              <a:t>Minimal Investment: </a:t>
            </a:r>
            <a:r>
              <a:rPr lang="en-US" sz="2400"/>
              <a:t>Because it is a pay-per-use service, there is no substantial upfront fee, making it excellent for enterprises that require immediate access to resources.</a:t>
            </a:r>
          </a:p>
          <a:p>
            <a:r>
              <a:rPr lang="en-US" sz="2400" b="1"/>
              <a:t>No setup cost:</a:t>
            </a:r>
            <a:r>
              <a:rPr lang="en-US" sz="2400"/>
              <a:t> The entire infrastructure is fully subsidized by the cloud service providers, thus there is no need to set up any hardware.</a:t>
            </a:r>
          </a:p>
          <a:p>
            <a:r>
              <a:rPr lang="en-US" sz="2400" b="1"/>
              <a:t>Infrastructure Management is not required: </a:t>
            </a:r>
            <a:r>
              <a:rPr lang="en-US" sz="2400"/>
              <a:t>Using the public cloud does not necessitate infrastructure management.</a:t>
            </a:r>
          </a:p>
          <a:p>
            <a:r>
              <a:rPr lang="en-US" sz="2400" b="1"/>
              <a:t>No maintenance: </a:t>
            </a:r>
            <a:r>
              <a:rPr lang="en-US" sz="2400"/>
              <a:t>The maintenance work is done by the service provider (not users).</a:t>
            </a:r>
          </a:p>
          <a:p>
            <a:r>
              <a:rPr lang="en-US" sz="2400" b="1"/>
              <a:t>Dynamic Scalability:</a:t>
            </a:r>
            <a:r>
              <a:rPr lang="en-US" sz="2400"/>
              <a:t> To fulfill your company’s needs, on-demand resources are accessible. </a:t>
            </a:r>
          </a:p>
        </p:txBody>
      </p:sp>
    </p:spTree>
    <p:extLst>
      <p:ext uri="{BB962C8B-B14F-4D97-AF65-F5344CB8AC3E}">
        <p14:creationId xmlns:p14="http://schemas.microsoft.com/office/powerpoint/2010/main" val="22195617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a:t>Disadvantages of the Public Cloud Model</a:t>
            </a:r>
          </a:p>
          <a:p>
            <a:r>
              <a:rPr lang="en-US" b="1"/>
              <a:t>Less secure: </a:t>
            </a:r>
            <a:r>
              <a:rPr lang="en-US"/>
              <a:t>Public cloud is less secure as resources are public so there is no guarantee of high-level security.</a:t>
            </a:r>
          </a:p>
          <a:p>
            <a:r>
              <a:rPr lang="en-US" b="1"/>
              <a:t>Low customization: </a:t>
            </a:r>
            <a:r>
              <a:rPr lang="en-US"/>
              <a:t>It is accessed by many public so it can’t be customized according to personal requirements. </a:t>
            </a:r>
          </a:p>
          <a:p>
            <a:endParaRPr lang="en-US"/>
          </a:p>
        </p:txBody>
      </p:sp>
    </p:spTree>
    <p:extLst>
      <p:ext uri="{BB962C8B-B14F-4D97-AF65-F5344CB8AC3E}">
        <p14:creationId xmlns:p14="http://schemas.microsoft.com/office/powerpoint/2010/main" val="1479061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5600" y="0"/>
            <a:ext cx="8229600" cy="6223000"/>
          </a:xfrm>
        </p:spPr>
        <p:txBody>
          <a:bodyPr/>
          <a:lstStyle/>
          <a:p>
            <a:r>
              <a:rPr lang="en-US" sz="2400" b="1"/>
              <a:t>Private Cloud </a:t>
            </a:r>
          </a:p>
          <a:p>
            <a:r>
              <a:rPr lang="en-US" sz="2400"/>
              <a:t> It’s a one-on-one environment for a single user (customer). There is no need to share your hardware with anyone else. The distinction between </a:t>
            </a:r>
            <a:r>
              <a:rPr lang="en-US" sz="2400" u="sng"/>
              <a:t>private and public clouds</a:t>
            </a:r>
            <a:r>
              <a:rPr lang="en-US" sz="2400"/>
              <a:t> is in how you handle all of the hardware. It is also called the “internal cloud” &amp; it refers to the ability to access systems and services within a given border or organization. The cloud platform is implemented in a cloud-based secure environment that is protected by powerful firewalls and under the supervision of an organization’s IT department. The private cloud gives greater flexibility of control over cloud resources.</a:t>
            </a:r>
          </a:p>
          <a:p>
            <a:br>
              <a:rPr lang="en-US" sz="2400"/>
            </a:br>
            <a:endParaRPr lang="en-US" sz="2400"/>
          </a:p>
        </p:txBody>
      </p:sp>
    </p:spTree>
    <p:extLst>
      <p:ext uri="{BB962C8B-B14F-4D97-AF65-F5344CB8AC3E}">
        <p14:creationId xmlns:p14="http://schemas.microsoft.com/office/powerpoint/2010/main" val="2538964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50" y="1857375"/>
            <a:ext cx="6286500" cy="3143250"/>
          </a:xfrm>
          <a:prstGeom prst="rect">
            <a:avLst/>
          </a:prstGeom>
        </p:spPr>
      </p:pic>
    </p:spTree>
    <p:extLst>
      <p:ext uri="{BB962C8B-B14F-4D97-AF65-F5344CB8AC3E}">
        <p14:creationId xmlns:p14="http://schemas.microsoft.com/office/powerpoint/2010/main" val="3250330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8500" y="0"/>
            <a:ext cx="7289800" cy="6001643"/>
          </a:xfrm>
          <a:prstGeom prst="rect">
            <a:avLst/>
          </a:prstGeom>
        </p:spPr>
        <p:txBody>
          <a:bodyPr wrap="square">
            <a:spAutoFit/>
          </a:bodyPr>
          <a:lstStyle/>
          <a:p>
            <a:pPr marL="342900" indent="-342900">
              <a:buFont typeface="Arial" panose="020B0604020202020204" pitchFamily="34" charset="0"/>
              <a:buChar char="•"/>
            </a:pPr>
            <a:r>
              <a:rPr lang="en-US" sz="2400" b="1"/>
              <a:t>Advantages of the Private Cloud Model</a:t>
            </a:r>
          </a:p>
          <a:p>
            <a:pPr marL="342900" indent="-342900">
              <a:buFont typeface="Arial" panose="020B0604020202020204" pitchFamily="34" charset="0"/>
              <a:buChar char="•"/>
            </a:pPr>
            <a:r>
              <a:rPr lang="en-US" sz="2400" b="1"/>
              <a:t>Better Control</a:t>
            </a:r>
            <a:r>
              <a:rPr lang="en-US" sz="2400"/>
              <a:t>: You are the sole owner of the property. You gain complete command over service integration, IT operations, policies, and user behavior. </a:t>
            </a:r>
          </a:p>
          <a:p>
            <a:pPr marL="342900" indent="-342900">
              <a:buFont typeface="Arial" panose="020B0604020202020204" pitchFamily="34" charset="0"/>
              <a:buChar char="•"/>
            </a:pPr>
            <a:r>
              <a:rPr lang="en-US" sz="2400" b="1"/>
              <a:t>Data Security and Privacy</a:t>
            </a:r>
            <a:r>
              <a:rPr lang="en-US" sz="2400"/>
              <a:t>: It’s suitable for storing corporate information to which only authorized staff have access. By segmenting resources within the same infrastructure, improved access and security can be achieved.</a:t>
            </a:r>
          </a:p>
          <a:p>
            <a:pPr marL="342900" indent="-342900">
              <a:buFont typeface="Arial" panose="020B0604020202020204" pitchFamily="34" charset="0"/>
              <a:buChar char="•"/>
            </a:pPr>
            <a:r>
              <a:rPr lang="en-US" sz="2400" b="1"/>
              <a:t>Supports Legacy Systems</a:t>
            </a:r>
            <a:r>
              <a:rPr lang="en-US" sz="2400"/>
              <a:t>: This approach is designed to work with legacy systems that are unable to access the public cloud. </a:t>
            </a:r>
          </a:p>
          <a:p>
            <a:pPr marL="342900" indent="-342900">
              <a:buFont typeface="Arial" panose="020B0604020202020204" pitchFamily="34" charset="0"/>
              <a:buChar char="•"/>
            </a:pPr>
            <a:r>
              <a:rPr lang="en-US" sz="2400" b="1"/>
              <a:t>Customization: </a:t>
            </a:r>
            <a:r>
              <a:rPr lang="en-US" sz="2400"/>
              <a:t>Unlike a public cloud deployment, a private cloud allows a company to tailor its solution to meet its specific needs.</a:t>
            </a:r>
          </a:p>
        </p:txBody>
      </p:sp>
    </p:spTree>
    <p:extLst>
      <p:ext uri="{BB962C8B-B14F-4D97-AF65-F5344CB8AC3E}">
        <p14:creationId xmlns:p14="http://schemas.microsoft.com/office/powerpoint/2010/main" val="2584559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a:t>Disadvantages of the Private Cloud Model</a:t>
            </a:r>
          </a:p>
          <a:p>
            <a:r>
              <a:rPr lang="en-US" b="1"/>
              <a:t>Less scalable: </a:t>
            </a:r>
            <a:r>
              <a:rPr lang="en-US"/>
              <a:t>Private clouds are scaled within a certain range as there is less number of clients.</a:t>
            </a:r>
          </a:p>
          <a:p>
            <a:r>
              <a:rPr lang="en-US" b="1"/>
              <a:t>Costly:</a:t>
            </a:r>
            <a:r>
              <a:rPr lang="en-US"/>
              <a:t> Private clouds are more costly as they provide personalized facilities.</a:t>
            </a:r>
          </a:p>
          <a:p>
            <a:endParaRPr lang="en-US"/>
          </a:p>
        </p:txBody>
      </p:sp>
    </p:spTree>
    <p:extLst>
      <p:ext uri="{BB962C8B-B14F-4D97-AF65-F5344CB8AC3E}">
        <p14:creationId xmlns:p14="http://schemas.microsoft.com/office/powerpoint/2010/main" val="2637728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165100" y="6004540"/>
            <a:ext cx="8516235" cy="338554"/>
          </a:xfrm>
          <a:prstGeom prst="rect">
            <a:avLst/>
          </a:prstGeom>
        </p:spPr>
        <p:txBody>
          <a:bodyPr wrap="square">
            <a:spAutoFit/>
          </a:bodyPr>
          <a:lstStyle/>
          <a:p>
            <a:r>
              <a:rPr lang="en-US"/>
              <a:t>https://www.sciencedirect.com/topics/computer-science/cloud-deployment-model</a:t>
            </a:r>
          </a:p>
        </p:txBody>
      </p:sp>
      <p:sp>
        <p:nvSpPr>
          <p:cNvPr id="3" name="TextBox 2"/>
          <p:cNvSpPr txBox="1"/>
          <p:nvPr/>
        </p:nvSpPr>
        <p:spPr>
          <a:xfrm>
            <a:off x="226195" y="779055"/>
            <a:ext cx="8394044" cy="3847207"/>
          </a:xfrm>
          <a:prstGeom prst="rect">
            <a:avLst/>
          </a:prstGeom>
          <a:noFill/>
        </p:spPr>
        <p:txBody>
          <a:bodyPr wrap="square" rtlCol="0">
            <a:spAutoFit/>
          </a:bodyPr>
          <a:lstStyle/>
          <a:p>
            <a:r>
              <a:rPr lang="en-US" sz="2000" b="1"/>
              <a:t>Private Cloud</a:t>
            </a:r>
          </a:p>
          <a:p>
            <a:endParaRPr lang="en-US"/>
          </a:p>
          <a:p>
            <a:pPr algn="just"/>
            <a:r>
              <a:rPr lang="en-US"/>
              <a:t>private cloud is typically infrastructure used by a single organization. </a:t>
            </a:r>
          </a:p>
          <a:p>
            <a:pPr algn="just"/>
            <a:endParaRPr lang="en-US"/>
          </a:p>
          <a:p>
            <a:pPr algn="just"/>
            <a:endParaRPr lang="en-US"/>
          </a:p>
          <a:p>
            <a:pPr algn="just"/>
            <a:r>
              <a:rPr lang="en-US"/>
              <a:t>Such infrastructure may be managed by the organization itself to support various user groups, or it could be managed by a service provider that takes care of it either on-site or off-site. </a:t>
            </a:r>
          </a:p>
          <a:p>
            <a:pPr algn="just"/>
            <a:endParaRPr lang="en-US"/>
          </a:p>
          <a:p>
            <a:pPr algn="just"/>
            <a:r>
              <a:rPr lang="en-US"/>
              <a:t>Private clouds are more expensive than public clouds due to the capital expenditure involved in acquiring and maintaining them. </a:t>
            </a:r>
          </a:p>
          <a:p>
            <a:pPr algn="just"/>
            <a:endParaRPr lang="en-US"/>
          </a:p>
          <a:p>
            <a:pPr algn="just"/>
            <a:endParaRPr lang="en-US"/>
          </a:p>
          <a:p>
            <a:pPr algn="just"/>
            <a:r>
              <a:rPr lang="en-US"/>
              <a:t>Private clouds are better able to address the security and privacy concerns of organizations today.</a:t>
            </a:r>
          </a:p>
        </p:txBody>
      </p:sp>
    </p:spTree>
    <p:extLst>
      <p:ext uri="{BB962C8B-B14F-4D97-AF65-F5344CB8AC3E}">
        <p14:creationId xmlns:p14="http://schemas.microsoft.com/office/powerpoint/2010/main" val="2899488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5123"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5124"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5125"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5126" name="Rectangle 5"/>
          <p:cNvSpPr>
            <a:spLocks noChangeArrowheads="1"/>
          </p:cNvSpPr>
          <p:nvPr/>
        </p:nvSpPr>
        <p:spPr bwMode="auto">
          <a:xfrm>
            <a:off x="304800" y="740650"/>
            <a:ext cx="8146105" cy="3804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Abstract:</a:t>
            </a:r>
          </a:p>
          <a:p>
            <a:endParaRPr lang="en-US" sz="1800"/>
          </a:p>
          <a:p>
            <a:pPr algn="just">
              <a:buNone/>
            </a:pPr>
            <a:r>
              <a:rPr lang="en-US" sz="1800"/>
              <a:t>Introduction, Cloud infrastructure, Cloud computing delivery models and services, Cloud computing at Amazon, The Google perspective, Microsoft Windows Azure, Application paradigms, Architectural styles of cloud computing, Cloud resource management and scheduling, Cloud resource virtualization, Types of virtualization, Understanding hypervisors, Virtual machine and its components, Resource management, Memory ballooning, Thin virtual provisioning, Storage </a:t>
            </a:r>
            <a:r>
              <a:rPr lang="en-US" sz="1800" err="1"/>
              <a:t>tiering</a:t>
            </a:r>
            <a:r>
              <a:rPr lang="en-US" sz="1800"/>
              <a:t>, Virtual LAN, VLAN </a:t>
            </a:r>
            <a:r>
              <a:rPr lang="en-US" sz="1800" err="1"/>
              <a:t>trunking</a:t>
            </a:r>
            <a:r>
              <a:rPr lang="en-US" sz="1800"/>
              <a:t>, VLAN tagging, Business continuity and cloud management, Virtual machine fault tolerance, Virtual machine replication methods, Cloud security, Virtual machine security, Access control and identity management, Cloud tools: Eucalyptus, </a:t>
            </a:r>
            <a:r>
              <a:rPr lang="en-US" sz="1800" err="1"/>
              <a:t>OpenNebula</a:t>
            </a:r>
            <a:r>
              <a:rPr lang="en-US" sz="1800"/>
              <a:t>/</a:t>
            </a:r>
            <a:r>
              <a:rPr lang="en-US" sz="1800" err="1"/>
              <a:t>OpenStack</a:t>
            </a:r>
            <a:r>
              <a:rPr lang="en-US" sz="1800"/>
              <a:t>, </a:t>
            </a:r>
            <a:r>
              <a:rPr lang="en-US" sz="1800" err="1"/>
              <a:t>CloudSim</a:t>
            </a:r>
            <a:r>
              <a:rPr lang="en-US" sz="1800"/>
              <a:t>.</a:t>
            </a:r>
          </a:p>
        </p:txBody>
      </p:sp>
    </p:spTree>
    <p:extLst>
      <p:ext uri="{BB962C8B-B14F-4D97-AF65-F5344CB8AC3E}">
        <p14:creationId xmlns:p14="http://schemas.microsoft.com/office/powerpoint/2010/main" val="1202306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8300" y="558800"/>
            <a:ext cx="8229600" cy="4525963"/>
          </a:xfrm>
        </p:spPr>
        <p:txBody>
          <a:bodyPr/>
          <a:lstStyle/>
          <a:p>
            <a:r>
              <a:rPr lang="en-US" b="1"/>
              <a:t>Hybrid Cloud </a:t>
            </a:r>
          </a:p>
          <a:p>
            <a:r>
              <a:rPr lang="en-US"/>
              <a:t>By bridging the public and private worlds with a layer of proprietary software, hybrid cloud computing gives the best of both worlds. With a hybrid solution, you may host the app in a safe environment while taking advantage of the public cloud’s cost savings. Organizations can move data and applications between different clouds using a combination of two or more cloud deployment methods, depending on their needs. </a:t>
            </a:r>
          </a:p>
          <a:p>
            <a:endParaRPr lang="en-US" sz="2800"/>
          </a:p>
        </p:txBody>
      </p:sp>
    </p:spTree>
    <p:extLst>
      <p:ext uri="{BB962C8B-B14F-4D97-AF65-F5344CB8AC3E}">
        <p14:creationId xmlns:p14="http://schemas.microsoft.com/office/powerpoint/2010/main" val="32631801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8750" y="1857375"/>
            <a:ext cx="6286500" cy="3143250"/>
          </a:xfrm>
          <a:prstGeom prst="rect">
            <a:avLst/>
          </a:prstGeom>
        </p:spPr>
      </p:pic>
    </p:spTree>
    <p:extLst>
      <p:ext uri="{BB962C8B-B14F-4D97-AF65-F5344CB8AC3E}">
        <p14:creationId xmlns:p14="http://schemas.microsoft.com/office/powerpoint/2010/main" val="2143296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165100" y="6004540"/>
            <a:ext cx="8516235" cy="338554"/>
          </a:xfrm>
          <a:prstGeom prst="rect">
            <a:avLst/>
          </a:prstGeom>
        </p:spPr>
        <p:txBody>
          <a:bodyPr wrap="square">
            <a:spAutoFit/>
          </a:bodyPr>
          <a:lstStyle/>
          <a:p>
            <a:r>
              <a:rPr lang="en-US"/>
              <a:t>https://www.sciencedirect.com/topics/computer-science/cloud-deployment-model</a:t>
            </a:r>
          </a:p>
        </p:txBody>
      </p:sp>
      <p:sp>
        <p:nvSpPr>
          <p:cNvPr id="3" name="TextBox 2"/>
          <p:cNvSpPr txBox="1"/>
          <p:nvPr/>
        </p:nvSpPr>
        <p:spPr>
          <a:xfrm>
            <a:off x="287917" y="918259"/>
            <a:ext cx="8125209" cy="2862322"/>
          </a:xfrm>
          <a:prstGeom prst="rect">
            <a:avLst/>
          </a:prstGeom>
          <a:noFill/>
        </p:spPr>
        <p:txBody>
          <a:bodyPr wrap="square" rtlCol="0">
            <a:spAutoFit/>
          </a:bodyPr>
          <a:lstStyle/>
          <a:p>
            <a:r>
              <a:rPr lang="en-US" sz="2000" b="1"/>
              <a:t>Hybrid Cloud</a:t>
            </a:r>
          </a:p>
          <a:p>
            <a:pPr algn="just"/>
            <a:endParaRPr lang="en-US"/>
          </a:p>
          <a:p>
            <a:pPr algn="just"/>
            <a:r>
              <a:rPr lang="en-US"/>
              <a:t>In a hybrid cloud, an organization makes use of interconnected private and public cloud infrastructure.</a:t>
            </a:r>
          </a:p>
          <a:p>
            <a:pPr algn="just"/>
            <a:endParaRPr lang="en-US"/>
          </a:p>
          <a:p>
            <a:pPr algn="just"/>
            <a:r>
              <a:rPr lang="en-US"/>
              <a:t> Many organizations make use of this model when they need to scale up their IT infrastructure rapidly, such as when leveraging public clouds to supplement the capacity available within a private cloud.</a:t>
            </a:r>
          </a:p>
          <a:p>
            <a:pPr algn="just"/>
            <a:endParaRPr lang="en-US"/>
          </a:p>
          <a:p>
            <a:pPr algn="just"/>
            <a:r>
              <a:rPr lang="en-US"/>
              <a:t> For example, if an online retailer needs more computing resources to run its Web applications during the holiday season it may attain those resources via public clouds.</a:t>
            </a:r>
          </a:p>
        </p:txBody>
      </p:sp>
    </p:spTree>
    <p:extLst>
      <p:ext uri="{BB962C8B-B14F-4D97-AF65-F5344CB8AC3E}">
        <p14:creationId xmlns:p14="http://schemas.microsoft.com/office/powerpoint/2010/main" val="425220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381000"/>
            <a:ext cx="8229600" cy="4525963"/>
          </a:xfrm>
        </p:spPr>
        <p:txBody>
          <a:bodyPr/>
          <a:lstStyle/>
          <a:p>
            <a:r>
              <a:rPr lang="en-US" b="1"/>
              <a:t>Advantages of the Hybrid Cloud Model</a:t>
            </a:r>
          </a:p>
          <a:p>
            <a:r>
              <a:rPr lang="en-US" b="1"/>
              <a:t>Flexibility and control: </a:t>
            </a:r>
            <a:r>
              <a:rPr lang="en-US"/>
              <a:t>Businesses with more flexibility can design personalized solutions that meet their particular needs.</a:t>
            </a:r>
          </a:p>
          <a:p>
            <a:r>
              <a:rPr lang="en-US" b="1"/>
              <a:t>Cost:</a:t>
            </a:r>
            <a:r>
              <a:rPr lang="en-US"/>
              <a:t> Because public clouds provide scalability, you’ll only be responsible for paying for the extra capacity if you require it.</a:t>
            </a:r>
          </a:p>
          <a:p>
            <a:r>
              <a:rPr lang="en-US" b="1"/>
              <a:t>Security: </a:t>
            </a:r>
            <a:r>
              <a:rPr lang="en-US"/>
              <a:t>Because data is properly separated, the chances of data theft by attackers are considerably reduced. </a:t>
            </a:r>
          </a:p>
        </p:txBody>
      </p:sp>
    </p:spTree>
    <p:extLst>
      <p:ext uri="{BB962C8B-B14F-4D97-AF65-F5344CB8AC3E}">
        <p14:creationId xmlns:p14="http://schemas.microsoft.com/office/powerpoint/2010/main" val="12279326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44500"/>
            <a:ext cx="8229600" cy="4525963"/>
          </a:xfrm>
        </p:spPr>
        <p:txBody>
          <a:bodyPr/>
          <a:lstStyle/>
          <a:p>
            <a:r>
              <a:rPr lang="en-US" b="1"/>
              <a:t>Disadvantages of the Hybrid Cloud Model</a:t>
            </a:r>
          </a:p>
          <a:p>
            <a:r>
              <a:rPr lang="en-US" b="1"/>
              <a:t>Difficult to manage: </a:t>
            </a:r>
            <a:r>
              <a:rPr lang="en-US"/>
              <a:t>Hybrid clouds are difficult to manage as it is a combination of both public and private cloud. So, it is complex.</a:t>
            </a:r>
          </a:p>
          <a:p>
            <a:r>
              <a:rPr lang="en-US" b="1"/>
              <a:t>Slow data transmission: </a:t>
            </a:r>
            <a:r>
              <a:rPr lang="en-US"/>
              <a:t>Data transmission in the hybrid cloud takes place through the public cloud so latency occurs.</a:t>
            </a:r>
          </a:p>
          <a:p>
            <a:endParaRPr lang="en-US" sz="2800"/>
          </a:p>
        </p:txBody>
      </p:sp>
    </p:spTree>
    <p:extLst>
      <p:ext uri="{BB962C8B-B14F-4D97-AF65-F5344CB8AC3E}">
        <p14:creationId xmlns:p14="http://schemas.microsoft.com/office/powerpoint/2010/main" val="12279326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4525963"/>
          </a:xfrm>
        </p:spPr>
        <p:txBody>
          <a:bodyPr/>
          <a:lstStyle/>
          <a:p>
            <a:r>
              <a:rPr lang="en-US" b="1"/>
              <a:t>Community Cloud</a:t>
            </a:r>
          </a:p>
          <a:p>
            <a:r>
              <a:rPr lang="en-US"/>
              <a:t>It allows systems and services to be accessible by a group of organizations. It is a distributed system that is created by integrating the services of different clouds to address the specific needs of a community, industry, or business. The infrastructure of the community could be shared between the organization which has shared concerns or tasks. It is generally managed by a third party or by the combination of one or more organizations in the community. </a:t>
            </a:r>
          </a:p>
          <a:p>
            <a:br>
              <a:rPr lang="en-US"/>
            </a:br>
            <a:endParaRPr lang="en-US"/>
          </a:p>
        </p:txBody>
      </p:sp>
    </p:spTree>
    <p:extLst>
      <p:ext uri="{BB962C8B-B14F-4D97-AF65-F5344CB8AC3E}">
        <p14:creationId xmlns:p14="http://schemas.microsoft.com/office/powerpoint/2010/main" val="3684108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428750" y="2291556"/>
            <a:ext cx="6286500" cy="3143250"/>
          </a:xfrm>
          <a:prstGeom prst="rect">
            <a:avLst/>
          </a:prstGeom>
        </p:spPr>
      </p:pic>
    </p:spTree>
    <p:extLst>
      <p:ext uri="{BB962C8B-B14F-4D97-AF65-F5344CB8AC3E}">
        <p14:creationId xmlns:p14="http://schemas.microsoft.com/office/powerpoint/2010/main" val="2684425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0"/>
            <a:ext cx="8229600" cy="4525963"/>
          </a:xfrm>
        </p:spPr>
        <p:txBody>
          <a:bodyPr/>
          <a:lstStyle/>
          <a:p>
            <a:r>
              <a:rPr lang="en-US" b="1"/>
              <a:t>Advantages of the Community Cloud Model</a:t>
            </a:r>
          </a:p>
          <a:p>
            <a:r>
              <a:rPr lang="en-US" b="1"/>
              <a:t>Cost Effective: </a:t>
            </a:r>
            <a:r>
              <a:rPr lang="en-US"/>
              <a:t>It is cost-effective</a:t>
            </a:r>
            <a:r>
              <a:rPr lang="en-US" b="1"/>
              <a:t> </a:t>
            </a:r>
            <a:r>
              <a:rPr lang="en-US"/>
              <a:t>because the cloud is shared by multiple organizations or communities.</a:t>
            </a:r>
          </a:p>
          <a:p>
            <a:r>
              <a:rPr lang="en-US" b="1"/>
              <a:t>Security:</a:t>
            </a:r>
            <a:r>
              <a:rPr lang="en-US"/>
              <a:t> Community cloud provides better security.</a:t>
            </a:r>
          </a:p>
          <a:p>
            <a:r>
              <a:rPr lang="en-US" b="1"/>
              <a:t>Shared resources: </a:t>
            </a:r>
            <a:r>
              <a:rPr lang="en-US"/>
              <a:t>It allows you to share resources, infrastructure, etc. with multiple organizations.</a:t>
            </a:r>
          </a:p>
          <a:p>
            <a:r>
              <a:rPr lang="en-US" b="1"/>
              <a:t>Collaboration and data sharing: </a:t>
            </a:r>
            <a:r>
              <a:rPr lang="en-US"/>
              <a:t>It is suitable for both collaboration and data sharing.</a:t>
            </a:r>
          </a:p>
        </p:txBody>
      </p:sp>
    </p:spTree>
    <p:extLst>
      <p:ext uri="{BB962C8B-B14F-4D97-AF65-F5344CB8AC3E}">
        <p14:creationId xmlns:p14="http://schemas.microsoft.com/office/powerpoint/2010/main" val="3510830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700" y="127000"/>
            <a:ext cx="8229600" cy="4525963"/>
          </a:xfrm>
        </p:spPr>
        <p:txBody>
          <a:bodyPr/>
          <a:lstStyle/>
          <a:p>
            <a:r>
              <a:rPr lang="en-US" b="1"/>
              <a:t>Disadvantages of the Community Cloud Model</a:t>
            </a:r>
          </a:p>
          <a:p>
            <a:r>
              <a:rPr lang="en-US" b="1"/>
              <a:t>Limited Scalability: </a:t>
            </a:r>
            <a:r>
              <a:rPr lang="en-US"/>
              <a:t>Community cloud is relatively less scalable as many organizations share the same resources according to their collaborative interests. </a:t>
            </a:r>
          </a:p>
          <a:p>
            <a:r>
              <a:rPr lang="en-US" b="1"/>
              <a:t>Rigid in customization: </a:t>
            </a:r>
            <a:r>
              <a:rPr lang="en-US"/>
              <a:t>As the data and resources are shared among different organizations according to their mutual interests if an organization wants some changes according to their needs they cannot do so because it will have an impact on other organizations.</a:t>
            </a:r>
          </a:p>
          <a:p>
            <a:endParaRPr lang="en-US"/>
          </a:p>
        </p:txBody>
      </p:sp>
    </p:spTree>
    <p:extLst>
      <p:ext uri="{BB962C8B-B14F-4D97-AF65-F5344CB8AC3E}">
        <p14:creationId xmlns:p14="http://schemas.microsoft.com/office/powerpoint/2010/main" val="8954220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165100" y="6004540"/>
            <a:ext cx="8516235" cy="338554"/>
          </a:xfrm>
          <a:prstGeom prst="rect">
            <a:avLst/>
          </a:prstGeom>
        </p:spPr>
        <p:txBody>
          <a:bodyPr wrap="square">
            <a:spAutoFit/>
          </a:bodyPr>
          <a:lstStyle/>
          <a:p>
            <a:r>
              <a:rPr lang="en-US"/>
              <a:t>https://www.sciencedirect.com/topics/computer-science/cloud-deployment-model</a:t>
            </a:r>
          </a:p>
        </p:txBody>
      </p:sp>
      <p:sp>
        <p:nvSpPr>
          <p:cNvPr id="3" name="TextBox 2"/>
          <p:cNvSpPr txBox="1"/>
          <p:nvPr/>
        </p:nvSpPr>
        <p:spPr>
          <a:xfrm>
            <a:off x="328149" y="846346"/>
            <a:ext cx="8487702" cy="2862322"/>
          </a:xfrm>
          <a:prstGeom prst="rect">
            <a:avLst/>
          </a:prstGeom>
          <a:noFill/>
        </p:spPr>
        <p:txBody>
          <a:bodyPr wrap="square" rtlCol="0">
            <a:spAutoFit/>
          </a:bodyPr>
          <a:lstStyle/>
          <a:p>
            <a:r>
              <a:rPr lang="en-US" sz="2000" b="1"/>
              <a:t>Community Cloud</a:t>
            </a:r>
          </a:p>
          <a:p>
            <a:endParaRPr lang="en-US"/>
          </a:p>
          <a:p>
            <a:pPr algn="just"/>
            <a:r>
              <a:rPr lang="en-US"/>
              <a:t>supports multiple organizations sharing computing resources that are part of a community; </a:t>
            </a:r>
          </a:p>
          <a:p>
            <a:pPr algn="just"/>
            <a:endParaRPr lang="en-US"/>
          </a:p>
          <a:p>
            <a:pPr algn="just"/>
            <a:endParaRPr lang="en-US"/>
          </a:p>
          <a:p>
            <a:pPr algn="just"/>
            <a:r>
              <a:rPr lang="en-US"/>
              <a:t>Examples include universities cooperating in certain areas of research, or police departments within a county or state sharing computing resources. </a:t>
            </a:r>
          </a:p>
          <a:p>
            <a:pPr algn="just"/>
            <a:endParaRPr lang="en-US"/>
          </a:p>
          <a:p>
            <a:pPr algn="just"/>
            <a:endParaRPr lang="en-US"/>
          </a:p>
          <a:p>
            <a:pPr algn="just"/>
            <a:r>
              <a:rPr lang="en-US"/>
              <a:t>Access to a community cloud environment is typically restricted to the members of the community.</a:t>
            </a:r>
          </a:p>
        </p:txBody>
      </p:sp>
    </p:spTree>
    <p:extLst>
      <p:ext uri="{BB962C8B-B14F-4D97-AF65-F5344CB8AC3E}">
        <p14:creationId xmlns:p14="http://schemas.microsoft.com/office/powerpoint/2010/main" val="6018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5123"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5124"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5125"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5126" name="Rectangle 5"/>
          <p:cNvSpPr>
            <a:spLocks noChangeArrowheads="1"/>
          </p:cNvSpPr>
          <p:nvPr/>
        </p:nvSpPr>
        <p:spPr bwMode="auto">
          <a:xfrm>
            <a:off x="304800" y="740650"/>
            <a:ext cx="8146105"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IN" sz="1800" b="1"/>
              <a:t>Upon completion of the course, the students will be able to:</a:t>
            </a:r>
          </a:p>
          <a:p>
            <a:pPr>
              <a:buNone/>
            </a:pPr>
            <a:endParaRPr lang="en-US" sz="1800"/>
          </a:p>
        </p:txBody>
      </p:sp>
      <p:graphicFrame>
        <p:nvGraphicFramePr>
          <p:cNvPr id="2" name="Table 1"/>
          <p:cNvGraphicFramePr>
            <a:graphicFrameLocks noGrp="1"/>
          </p:cNvGraphicFramePr>
          <p:nvPr>
            <p:extLst>
              <p:ext uri="{D42A27DB-BD31-4B8C-83A1-F6EECF244321}">
                <p14:modId xmlns:p14="http://schemas.microsoft.com/office/powerpoint/2010/main" val="1277223001"/>
              </p:ext>
            </p:extLst>
          </p:nvPr>
        </p:nvGraphicFramePr>
        <p:xfrm>
          <a:off x="832338" y="1220850"/>
          <a:ext cx="7441223" cy="4416300"/>
        </p:xfrm>
        <a:graphic>
          <a:graphicData uri="http://schemas.openxmlformats.org/drawingml/2006/table">
            <a:tbl>
              <a:tblPr firstRow="1" firstCol="1" bandRow="1">
                <a:tableStyleId>{5C22544A-7EE6-4342-B048-85BDC9FD1C3A}</a:tableStyleId>
              </a:tblPr>
              <a:tblGrid>
                <a:gridCol w="7441223">
                  <a:extLst>
                    <a:ext uri="{9D8B030D-6E8A-4147-A177-3AD203B41FA5}">
                      <a16:colId xmlns:a16="http://schemas.microsoft.com/office/drawing/2014/main" val="2653589413"/>
                    </a:ext>
                  </a:extLst>
                </a:gridCol>
              </a:tblGrid>
              <a:tr h="1136007">
                <a:tc>
                  <a:txBody>
                    <a:bodyPr/>
                    <a:lstStyle/>
                    <a:p>
                      <a:pPr marL="0" marR="0" algn="just">
                        <a:lnSpc>
                          <a:spcPct val="107000"/>
                        </a:lnSpc>
                        <a:spcBef>
                          <a:spcPts val="0"/>
                        </a:spcBef>
                        <a:spcAft>
                          <a:spcPts val="0"/>
                        </a:spcAft>
                      </a:pPr>
                      <a:r>
                        <a:rPr lang="en-IN" sz="2400">
                          <a:effectLst/>
                        </a:rPr>
                        <a:t>Evaluate the understanding of fundamental concepts in cloud computing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extLst>
                  <a:ext uri="{0D108BD9-81ED-4DB2-BD59-A6C34878D82A}">
                    <a16:rowId xmlns:a16="http://schemas.microsoft.com/office/drawing/2014/main" val="3579735918"/>
                  </a:ext>
                </a:extLst>
              </a:tr>
              <a:tr h="1093431">
                <a:tc>
                  <a:txBody>
                    <a:bodyPr/>
                    <a:lstStyle/>
                    <a:p>
                      <a:pPr marL="0" marR="0" algn="just">
                        <a:lnSpc>
                          <a:spcPct val="107000"/>
                        </a:lnSpc>
                        <a:spcBef>
                          <a:spcPts val="0"/>
                        </a:spcBef>
                        <a:spcAft>
                          <a:spcPts val="0"/>
                        </a:spcAft>
                      </a:pPr>
                      <a:r>
                        <a:rPr lang="en-IN" sz="2400">
                          <a:effectLst/>
                        </a:rPr>
                        <a:t>Analyse and compare various resource management techniques in cloud computing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extLst>
                  <a:ext uri="{0D108BD9-81ED-4DB2-BD59-A6C34878D82A}">
                    <a16:rowId xmlns:a16="http://schemas.microsoft.com/office/drawing/2014/main" val="2068094537"/>
                  </a:ext>
                </a:extLst>
              </a:tr>
              <a:tr h="1093431">
                <a:tc>
                  <a:txBody>
                    <a:bodyPr/>
                    <a:lstStyle/>
                    <a:p>
                      <a:pPr marL="0" marR="0" algn="just">
                        <a:lnSpc>
                          <a:spcPct val="107000"/>
                        </a:lnSpc>
                        <a:spcBef>
                          <a:spcPts val="0"/>
                        </a:spcBef>
                        <a:spcAft>
                          <a:spcPts val="0"/>
                        </a:spcAft>
                      </a:pPr>
                      <a:r>
                        <a:rPr lang="en-IN" sz="2400">
                          <a:effectLst/>
                        </a:rPr>
                        <a:t>Apply the various compute, storage and network virtualization techniques in cloud computing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extLst>
                  <a:ext uri="{0D108BD9-81ED-4DB2-BD59-A6C34878D82A}">
                    <a16:rowId xmlns:a16="http://schemas.microsoft.com/office/drawing/2014/main" val="2691641050"/>
                  </a:ext>
                </a:extLst>
              </a:tr>
              <a:tr h="1093431">
                <a:tc>
                  <a:txBody>
                    <a:bodyPr/>
                    <a:lstStyle/>
                    <a:p>
                      <a:pPr marL="0" marR="0" algn="just">
                        <a:lnSpc>
                          <a:spcPct val="107000"/>
                        </a:lnSpc>
                        <a:spcBef>
                          <a:spcPts val="0"/>
                        </a:spcBef>
                        <a:spcAft>
                          <a:spcPts val="0"/>
                        </a:spcAft>
                      </a:pPr>
                      <a:r>
                        <a:rPr lang="en-IN" sz="2400">
                          <a:effectLst/>
                        </a:rPr>
                        <a:t>Identify and analyse various security threats and mitigations in cloud computing</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C00000"/>
                    </a:solidFill>
                  </a:tcPr>
                </a:tc>
                <a:extLst>
                  <a:ext uri="{0D108BD9-81ED-4DB2-BD59-A6C34878D82A}">
                    <a16:rowId xmlns:a16="http://schemas.microsoft.com/office/drawing/2014/main" val="2290814078"/>
                  </a:ext>
                </a:extLst>
              </a:tr>
            </a:tbl>
          </a:graphicData>
        </a:graphic>
      </p:graphicFrame>
    </p:spTree>
    <p:extLst>
      <p:ext uri="{BB962C8B-B14F-4D97-AF65-F5344CB8AC3E}">
        <p14:creationId xmlns:p14="http://schemas.microsoft.com/office/powerpoint/2010/main" val="3183191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Multi-Cloud</a:t>
            </a:r>
          </a:p>
        </p:txBody>
      </p:sp>
      <p:pic>
        <p:nvPicPr>
          <p:cNvPr id="4" name="Picture 3"/>
          <p:cNvPicPr>
            <a:picLocks noChangeAspect="1"/>
          </p:cNvPicPr>
          <p:nvPr/>
        </p:nvPicPr>
        <p:blipFill>
          <a:blip r:embed="rId2"/>
          <a:stretch>
            <a:fillRect/>
          </a:stretch>
        </p:blipFill>
        <p:spPr>
          <a:xfrm>
            <a:off x="1590675" y="1108075"/>
            <a:ext cx="5962650" cy="5962650"/>
          </a:xfrm>
          <a:prstGeom prst="rect">
            <a:avLst/>
          </a:prstGeom>
        </p:spPr>
      </p:pic>
    </p:spTree>
    <p:extLst>
      <p:ext uri="{BB962C8B-B14F-4D97-AF65-F5344CB8AC3E}">
        <p14:creationId xmlns:p14="http://schemas.microsoft.com/office/powerpoint/2010/main" val="38307739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 y="0"/>
            <a:ext cx="8229600" cy="4525963"/>
          </a:xfrm>
        </p:spPr>
        <p:txBody>
          <a:bodyPr/>
          <a:lstStyle/>
          <a:p>
            <a:r>
              <a:rPr lang="en-US" sz="2800" b="1"/>
              <a:t>Advantages of the Multi-Cloud Model</a:t>
            </a:r>
          </a:p>
          <a:p>
            <a:r>
              <a:rPr lang="en-US" sz="2800"/>
              <a:t>You can mix and match the best features of each cloud provider’s services to suit the demands of your apps, workloads, and business by choosing different cloud providers. </a:t>
            </a:r>
          </a:p>
          <a:p>
            <a:r>
              <a:rPr lang="en-US" sz="2800" b="1"/>
              <a:t>Reduced Latency:</a:t>
            </a:r>
            <a:r>
              <a:rPr lang="en-US" sz="2800"/>
              <a:t> To reduce latency and improve user experience, you can choose cloud regions and zones that are close to your clients. </a:t>
            </a:r>
          </a:p>
          <a:p>
            <a:r>
              <a:rPr lang="en-US" sz="2800" b="1"/>
              <a:t>High availability of service:</a:t>
            </a:r>
            <a:r>
              <a:rPr lang="en-US" sz="2800"/>
              <a:t> It’s quite rare that two distinct clouds would have an incident at the same moment. So, the multi-cloud deployment improves the high availability of your services. </a:t>
            </a:r>
          </a:p>
          <a:p>
            <a:endParaRPr lang="en-US" sz="2800"/>
          </a:p>
        </p:txBody>
      </p:sp>
    </p:spTree>
    <p:extLst>
      <p:ext uri="{BB962C8B-B14F-4D97-AF65-F5344CB8AC3E}">
        <p14:creationId xmlns:p14="http://schemas.microsoft.com/office/powerpoint/2010/main" val="14206199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457200"/>
            <a:ext cx="8229600" cy="4525963"/>
          </a:xfrm>
        </p:spPr>
        <p:txBody>
          <a:bodyPr/>
          <a:lstStyle/>
          <a:p>
            <a:r>
              <a:rPr lang="en-US" b="1"/>
              <a:t>Disadvantages of the Multi-Cloud Model</a:t>
            </a:r>
          </a:p>
          <a:p>
            <a:r>
              <a:rPr lang="en-US" b="1"/>
              <a:t>Complex: </a:t>
            </a:r>
            <a:r>
              <a:rPr lang="en-US"/>
              <a:t>The combination of many clouds makes the system complex and bottlenecks may occur.</a:t>
            </a:r>
          </a:p>
          <a:p>
            <a:r>
              <a:rPr lang="en-US" b="1"/>
              <a:t>Security issue: </a:t>
            </a:r>
            <a:r>
              <a:rPr lang="en-US"/>
              <a:t>Due to the complex structure, there may be loopholes to which a hacker can take advantage hence, makes the data insecure.</a:t>
            </a:r>
          </a:p>
        </p:txBody>
      </p:sp>
    </p:spTree>
    <p:extLst>
      <p:ext uri="{BB962C8B-B14F-4D97-AF65-F5344CB8AC3E}">
        <p14:creationId xmlns:p14="http://schemas.microsoft.com/office/powerpoint/2010/main" val="16291360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5300" y="825500"/>
            <a:ext cx="8229600" cy="5211763"/>
          </a:xfrm>
        </p:spPr>
        <p:txBody>
          <a:bodyPr/>
          <a:lstStyle/>
          <a:p>
            <a:r>
              <a:rPr lang="en-US" sz="2800"/>
              <a:t>Cost: Cost is an important factor for the cloud deployment model as it tells how much amount you want to pay for these things.</a:t>
            </a:r>
          </a:p>
          <a:p>
            <a:r>
              <a:rPr lang="en-US" sz="2800"/>
              <a:t>Scalability: Scalability tells about the current activity status and how much we can scale it.</a:t>
            </a:r>
          </a:p>
          <a:p>
            <a:r>
              <a:rPr lang="en-US" sz="2800"/>
              <a:t>Easy to use: It tells how much your resources are trained and how easily can you manage these models.</a:t>
            </a:r>
          </a:p>
          <a:p>
            <a:r>
              <a:rPr lang="en-US" sz="2800"/>
              <a:t>Compliance: Compliance tells about the laws and regulations which impact the implementation of the model.</a:t>
            </a:r>
          </a:p>
          <a:p>
            <a:r>
              <a:rPr lang="en-US" sz="2800"/>
              <a:t>Privacy: Privacy tells about what data you gather for the model.</a:t>
            </a:r>
          </a:p>
          <a:p>
            <a:endParaRPr lang="en-US" sz="2800"/>
          </a:p>
        </p:txBody>
      </p:sp>
      <p:sp>
        <p:nvSpPr>
          <p:cNvPr id="4" name="TextBox 3"/>
          <p:cNvSpPr txBox="1"/>
          <p:nvPr/>
        </p:nvSpPr>
        <p:spPr>
          <a:xfrm>
            <a:off x="3022600" y="317500"/>
            <a:ext cx="4914900" cy="338554"/>
          </a:xfrm>
          <a:prstGeom prst="rect">
            <a:avLst/>
          </a:prstGeom>
          <a:noFill/>
        </p:spPr>
        <p:txBody>
          <a:bodyPr wrap="square" rtlCol="0">
            <a:spAutoFit/>
          </a:bodyPr>
          <a:lstStyle/>
          <a:p>
            <a:r>
              <a:rPr lang="en-US"/>
              <a:t>Choosing Deployment  Models</a:t>
            </a:r>
          </a:p>
        </p:txBody>
      </p:sp>
    </p:spTree>
    <p:extLst>
      <p:ext uri="{BB962C8B-B14F-4D97-AF65-F5344CB8AC3E}">
        <p14:creationId xmlns:p14="http://schemas.microsoft.com/office/powerpoint/2010/main" val="3110367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Major challenges</a:t>
            </a:r>
          </a:p>
        </p:txBody>
      </p:sp>
      <p:sp>
        <p:nvSpPr>
          <p:cNvPr id="2" name="Rectangle 1"/>
          <p:cNvSpPr/>
          <p:nvPr/>
        </p:nvSpPr>
        <p:spPr>
          <a:xfrm>
            <a:off x="424260" y="1659285"/>
            <a:ext cx="8295480" cy="3293209"/>
          </a:xfrm>
          <a:prstGeom prst="rect">
            <a:avLst/>
          </a:prstGeom>
        </p:spPr>
        <p:txBody>
          <a:bodyPr wrap="square">
            <a:spAutoFit/>
          </a:bodyPr>
          <a:lstStyle/>
          <a:p>
            <a:pPr algn="just"/>
            <a:r>
              <a:rPr lang="en-US"/>
              <a:t>Availability of service; what happens when the service provider cannot deliver?</a:t>
            </a:r>
          </a:p>
          <a:p>
            <a:pPr algn="just">
              <a:buFont typeface="Wingdings" panose="05000000000000000000" pitchFamily="2" charset="2"/>
              <a:buNone/>
            </a:pPr>
            <a:endParaRPr lang="en-US"/>
          </a:p>
          <a:p>
            <a:pPr algn="just">
              <a:buFont typeface="Wingdings" panose="05000000000000000000" pitchFamily="2" charset="2"/>
              <a:buNone/>
            </a:pPr>
            <a:endParaRPr lang="en-US"/>
          </a:p>
          <a:p>
            <a:pPr algn="just"/>
            <a:r>
              <a:rPr lang="en-US"/>
              <a:t>Diversity of  services, data organization, user interfaces available at different service providers limit user mobility; </a:t>
            </a:r>
          </a:p>
          <a:p>
            <a:pPr algn="just"/>
            <a:endParaRPr lang="en-US"/>
          </a:p>
          <a:p>
            <a:pPr algn="just"/>
            <a:r>
              <a:rPr lang="en-US"/>
              <a:t>once a customer is hooked to one provider it is hard to move to another.</a:t>
            </a:r>
          </a:p>
          <a:p>
            <a:pPr algn="just">
              <a:buFont typeface="Wingdings" panose="05000000000000000000" pitchFamily="2" charset="2"/>
              <a:buNone/>
            </a:pPr>
            <a:endParaRPr lang="en-US"/>
          </a:p>
          <a:p>
            <a:pPr algn="just">
              <a:buFont typeface="Wingdings" panose="05000000000000000000" pitchFamily="2" charset="2"/>
              <a:buNone/>
            </a:pPr>
            <a:endParaRPr lang="en-US"/>
          </a:p>
          <a:p>
            <a:pPr algn="just"/>
            <a:r>
              <a:rPr lang="en-US"/>
              <a:t>Data confidentiality and auditability, a serious problem.</a:t>
            </a:r>
          </a:p>
          <a:p>
            <a:pPr algn="just"/>
            <a:endParaRPr lang="en-US"/>
          </a:p>
          <a:p>
            <a:pPr algn="just">
              <a:buFont typeface="Wingdings" panose="05000000000000000000" pitchFamily="2" charset="2"/>
              <a:buNone/>
            </a:pPr>
            <a:endParaRPr lang="en-US"/>
          </a:p>
          <a:p>
            <a:pPr algn="just"/>
            <a:r>
              <a:rPr lang="en-US"/>
              <a:t>Data transfer bottleneck; many applications are data-intensive.</a:t>
            </a:r>
          </a:p>
        </p:txBody>
      </p:sp>
    </p:spTree>
    <p:extLst>
      <p:ext uri="{BB962C8B-B14F-4D97-AF65-F5344CB8AC3E}">
        <p14:creationId xmlns:p14="http://schemas.microsoft.com/office/powerpoint/2010/main" val="36782890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2000" b="1"/>
              <a:t>Cloud Challenges – Consumers Perspective</a:t>
            </a:r>
          </a:p>
        </p:txBody>
      </p:sp>
      <p:sp>
        <p:nvSpPr>
          <p:cNvPr id="2" name="Rectangle 1"/>
          <p:cNvSpPr/>
          <p:nvPr/>
        </p:nvSpPr>
        <p:spPr>
          <a:xfrm>
            <a:off x="165099" y="1510387"/>
            <a:ext cx="8593045" cy="5016758"/>
          </a:xfrm>
          <a:prstGeom prst="rect">
            <a:avLst/>
          </a:prstGeom>
        </p:spPr>
        <p:txBody>
          <a:bodyPr wrap="square">
            <a:spAutoFit/>
          </a:bodyPr>
          <a:lstStyle/>
          <a:p>
            <a:pPr algn="just"/>
            <a:r>
              <a:rPr lang="en-US" sz="2000"/>
              <a:t>Security and Regulation</a:t>
            </a:r>
          </a:p>
          <a:p>
            <a:pPr marL="800100" lvl="1" indent="-342900" algn="just">
              <a:buFont typeface="Arial" panose="020B0604020202020204" pitchFamily="34" charset="0"/>
              <a:buChar char="•"/>
            </a:pPr>
            <a:r>
              <a:rPr lang="en-US" sz="2000"/>
              <a:t>Consumers are indecisive to transfer control of sensitive data</a:t>
            </a:r>
          </a:p>
          <a:p>
            <a:pPr marL="800100" lvl="1" indent="-342900" algn="just">
              <a:buFont typeface="Arial" panose="020B0604020202020204" pitchFamily="34" charset="0"/>
              <a:buChar char="•"/>
            </a:pPr>
            <a:r>
              <a:rPr lang="en-US" sz="2000"/>
              <a:t>Regulation may prevent organizations to use Cloud services</a:t>
            </a:r>
          </a:p>
          <a:p>
            <a:pPr marL="800100" lvl="1" indent="-342900" algn="just">
              <a:buFont typeface="Arial" panose="020B0604020202020204" pitchFamily="34" charset="0"/>
              <a:buChar char="•"/>
            </a:pPr>
            <a:endParaRPr lang="en-US" sz="2000"/>
          </a:p>
          <a:p>
            <a:pPr algn="just"/>
            <a:r>
              <a:rPr lang="en-US" sz="2000"/>
              <a:t>Network latency</a:t>
            </a:r>
          </a:p>
          <a:p>
            <a:pPr marL="800100" lvl="1" indent="-342900" algn="just">
              <a:buFont typeface="Arial" panose="020B0604020202020204" pitchFamily="34" charset="0"/>
              <a:buChar char="•"/>
            </a:pPr>
            <a:r>
              <a:rPr lang="en-US" sz="2000"/>
              <a:t> Real time applications may suffer due to network latency and limited bandwidth</a:t>
            </a:r>
          </a:p>
          <a:p>
            <a:pPr algn="just"/>
            <a:endParaRPr lang="en-US" sz="2000"/>
          </a:p>
          <a:p>
            <a:pPr algn="just"/>
            <a:r>
              <a:rPr lang="en-US" sz="2000"/>
              <a:t>Supportability</a:t>
            </a:r>
          </a:p>
          <a:p>
            <a:pPr marL="800100" lvl="1" indent="-342900" algn="just">
              <a:buFont typeface="Arial" panose="020B0604020202020204" pitchFamily="34" charset="0"/>
              <a:buChar char="•"/>
            </a:pPr>
            <a:r>
              <a:rPr lang="en-US" sz="2000"/>
              <a:t>Legacy of Custom applications may not be compatible with    cloud platform</a:t>
            </a:r>
          </a:p>
          <a:p>
            <a:pPr algn="just"/>
            <a:endParaRPr lang="en-US" sz="2000"/>
          </a:p>
          <a:p>
            <a:pPr algn="just"/>
            <a:r>
              <a:rPr lang="en-US" sz="2000"/>
              <a:t>Interoperability</a:t>
            </a:r>
          </a:p>
          <a:p>
            <a:pPr marL="800100" lvl="1" indent="-342900" algn="just">
              <a:buFont typeface="Arial" panose="020B0604020202020204" pitchFamily="34" charset="0"/>
              <a:buChar char="•"/>
            </a:pPr>
            <a:r>
              <a:rPr lang="en-US" sz="2000"/>
              <a:t>Lack of standardization across cloud-base platforms</a:t>
            </a:r>
          </a:p>
          <a:p>
            <a:pPr marL="800100" lvl="1" indent="-342900" algn="just">
              <a:buFont typeface="Arial" panose="020B0604020202020204" pitchFamily="34" charset="0"/>
              <a:buChar char="•"/>
            </a:pPr>
            <a:endParaRPr lang="en-US" sz="2000"/>
          </a:p>
          <a:p>
            <a:pPr algn="just"/>
            <a:r>
              <a:rPr lang="en-US" sz="2000"/>
              <a:t> </a:t>
            </a:r>
          </a:p>
        </p:txBody>
      </p:sp>
    </p:spTree>
    <p:extLst>
      <p:ext uri="{BB962C8B-B14F-4D97-AF65-F5344CB8AC3E}">
        <p14:creationId xmlns:p14="http://schemas.microsoft.com/office/powerpoint/2010/main" val="3370340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2000" b="1"/>
              <a:t>Cloud Challenges – Providers Perspective</a:t>
            </a:r>
          </a:p>
        </p:txBody>
      </p:sp>
      <p:sp>
        <p:nvSpPr>
          <p:cNvPr id="2" name="Rectangle 1"/>
          <p:cNvSpPr/>
          <p:nvPr/>
        </p:nvSpPr>
        <p:spPr>
          <a:xfrm>
            <a:off x="165099" y="1510387"/>
            <a:ext cx="8593045" cy="4093428"/>
          </a:xfrm>
          <a:prstGeom prst="rect">
            <a:avLst/>
          </a:prstGeom>
        </p:spPr>
        <p:txBody>
          <a:bodyPr wrap="square">
            <a:spAutoFit/>
          </a:bodyPr>
          <a:lstStyle/>
          <a:p>
            <a:pPr algn="just"/>
            <a:r>
              <a:rPr lang="en-US" sz="2000"/>
              <a:t>Service warranty and service cost</a:t>
            </a:r>
          </a:p>
          <a:p>
            <a:pPr marL="800100" lvl="1" indent="-342900" algn="just">
              <a:buFont typeface="Arial" panose="020B0604020202020204" pitchFamily="34" charset="0"/>
              <a:buChar char="•"/>
            </a:pPr>
            <a:r>
              <a:rPr lang="en-US" sz="2000"/>
              <a:t>Resources must be kept ready to meet unpredictable demand</a:t>
            </a:r>
          </a:p>
          <a:p>
            <a:pPr marL="800100" lvl="1" indent="-342900" algn="just">
              <a:buFont typeface="Arial" panose="020B0604020202020204" pitchFamily="34" charset="0"/>
              <a:buChar char="•"/>
            </a:pPr>
            <a:r>
              <a:rPr lang="en-US" sz="2000"/>
              <a:t>Heavy penalty, if SLA are not fulfilled</a:t>
            </a:r>
          </a:p>
          <a:p>
            <a:pPr algn="just"/>
            <a:endParaRPr lang="en-US" sz="2000"/>
          </a:p>
          <a:p>
            <a:pPr algn="just"/>
            <a:r>
              <a:rPr lang="en-US" sz="2000"/>
              <a:t>Huge numbers of software to manage</a:t>
            </a:r>
          </a:p>
          <a:p>
            <a:pPr marL="800100" lvl="1" indent="-342900" algn="just">
              <a:buFont typeface="Arial" panose="020B0604020202020204" pitchFamily="34" charset="0"/>
              <a:buChar char="•"/>
            </a:pPr>
            <a:r>
              <a:rPr lang="en-US" sz="2000"/>
              <a:t>Huge number of applications and platform software to purchase</a:t>
            </a:r>
          </a:p>
          <a:p>
            <a:pPr marL="800100" lvl="1" indent="-342900" algn="just">
              <a:buFont typeface="Arial" panose="020B0604020202020204" pitchFamily="34" charset="0"/>
              <a:buChar char="•"/>
            </a:pPr>
            <a:r>
              <a:rPr lang="en-US" sz="2000"/>
              <a:t>Return On Investment (ROI) is unpredictable</a:t>
            </a:r>
          </a:p>
          <a:p>
            <a:pPr marL="800100" lvl="1" indent="-342900" algn="just">
              <a:buFont typeface="Arial" panose="020B0604020202020204" pitchFamily="34" charset="0"/>
              <a:buChar char="•"/>
            </a:pPr>
            <a:endParaRPr lang="en-US" sz="2000"/>
          </a:p>
          <a:p>
            <a:pPr algn="just"/>
            <a:r>
              <a:rPr lang="en-US" sz="2000"/>
              <a:t>No standard cloud access interface</a:t>
            </a:r>
          </a:p>
          <a:p>
            <a:pPr marL="800100" lvl="1" indent="-342900" algn="just">
              <a:buFont typeface="Arial" panose="020B0604020202020204" pitchFamily="34" charset="0"/>
              <a:buChar char="•"/>
            </a:pPr>
            <a:r>
              <a:rPr lang="en-US" sz="2000"/>
              <a:t>Cloud customers want open APIs</a:t>
            </a:r>
          </a:p>
          <a:p>
            <a:pPr marL="800100" lvl="1" indent="-342900" algn="just">
              <a:buFont typeface="Arial" panose="020B0604020202020204" pitchFamily="34" charset="0"/>
              <a:buChar char="•"/>
            </a:pPr>
            <a:r>
              <a:rPr lang="en-US" sz="2000"/>
              <a:t>Need agreement among Cloud providers for standardization</a:t>
            </a:r>
          </a:p>
          <a:p>
            <a:pPr marL="1257300" lvl="2" indent="-342900" algn="just">
              <a:buFont typeface="Arial" panose="020B0604020202020204" pitchFamily="34" charset="0"/>
              <a:buChar char="•"/>
            </a:pPr>
            <a:endParaRPr lang="en-US" sz="2000"/>
          </a:p>
          <a:p>
            <a:pPr algn="just"/>
            <a:r>
              <a:rPr lang="en-US" sz="2000"/>
              <a:t> </a:t>
            </a:r>
          </a:p>
        </p:txBody>
      </p:sp>
    </p:spTree>
    <p:extLst>
      <p:ext uri="{BB962C8B-B14F-4D97-AF65-F5344CB8AC3E}">
        <p14:creationId xmlns:p14="http://schemas.microsoft.com/office/powerpoint/2010/main" val="34872405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 Major challenges (</a:t>
            </a:r>
            <a:r>
              <a:rPr lang="en-US" sz="1800" b="1" err="1"/>
              <a:t>contd</a:t>
            </a:r>
            <a:r>
              <a:rPr lang="en-US" sz="1800" b="1"/>
              <a:t>)</a:t>
            </a:r>
          </a:p>
        </p:txBody>
      </p:sp>
      <p:sp>
        <p:nvSpPr>
          <p:cNvPr id="2" name="Rectangle 1"/>
          <p:cNvSpPr/>
          <p:nvPr/>
        </p:nvSpPr>
        <p:spPr>
          <a:xfrm>
            <a:off x="424260" y="1659285"/>
            <a:ext cx="8295480" cy="2031325"/>
          </a:xfrm>
          <a:prstGeom prst="rect">
            <a:avLst/>
          </a:prstGeom>
        </p:spPr>
        <p:txBody>
          <a:bodyPr wrap="square">
            <a:spAutoFit/>
          </a:bodyPr>
          <a:lstStyle/>
          <a:p>
            <a:pPr marL="285750" indent="-285750" algn="just">
              <a:buFont typeface="Arial" panose="020B0604020202020204" pitchFamily="34" charset="0"/>
              <a:buChar char="•"/>
            </a:pPr>
            <a:r>
              <a:rPr lang="en-US" sz="1800"/>
              <a:t>Performance unpredictability, one of the consequences of resource sharing. </a:t>
            </a:r>
          </a:p>
          <a:p>
            <a:pPr marL="742950" lvl="1" indent="-285750" algn="just">
              <a:buFont typeface="Arial" panose="020B0604020202020204" pitchFamily="34" charset="0"/>
              <a:buChar char="•"/>
            </a:pPr>
            <a:endParaRPr lang="en-US" sz="1800"/>
          </a:p>
          <a:p>
            <a:pPr marL="285750" indent="-285750" algn="just">
              <a:buFont typeface="Arial" panose="020B0604020202020204" pitchFamily="34" charset="0"/>
              <a:buChar char="•"/>
            </a:pPr>
            <a:r>
              <a:rPr lang="en-US" sz="1800"/>
              <a:t>Resource management</a:t>
            </a:r>
            <a:endParaRPr lang="en-US" sz="1800">
              <a:sym typeface="Wingdings" panose="05000000000000000000" pitchFamily="2" charset="2"/>
            </a:endParaRPr>
          </a:p>
          <a:p>
            <a:pPr marL="285750" indent="-285750" algn="just">
              <a:buFont typeface="Arial" panose="020B0604020202020204" pitchFamily="34" charset="0"/>
              <a:buChar char="•"/>
            </a:pPr>
            <a:endParaRPr lang="en-US" sz="1800">
              <a:sym typeface="Wingdings" panose="05000000000000000000" pitchFamily="2" charset="2"/>
            </a:endParaRPr>
          </a:p>
          <a:p>
            <a:pPr marL="285750" indent="-285750" algn="just">
              <a:buFont typeface="Arial" panose="020B0604020202020204" pitchFamily="34" charset="0"/>
              <a:buChar char="•"/>
            </a:pPr>
            <a:r>
              <a:rPr lang="en-US" sz="1800">
                <a:sym typeface="Wingdings" panose="05000000000000000000" pitchFamily="2" charset="2"/>
              </a:rPr>
              <a:t>Security and confidentiality; </a:t>
            </a:r>
          </a:p>
          <a:p>
            <a:pPr marL="285750" indent="-285750" algn="just">
              <a:buFont typeface="Arial" panose="020B0604020202020204" pitchFamily="34" charset="0"/>
              <a:buChar char="•"/>
            </a:pPr>
            <a:endParaRPr lang="en-US" sz="1800">
              <a:sym typeface="Wingdings" panose="05000000000000000000" pitchFamily="2" charset="2"/>
            </a:endParaRPr>
          </a:p>
          <a:p>
            <a:pPr marL="285750" indent="-285750" algn="just">
              <a:buFont typeface="Arial" panose="020B0604020202020204" pitchFamily="34" charset="0"/>
              <a:buChar char="•"/>
            </a:pPr>
            <a:r>
              <a:rPr lang="en-US" sz="1800">
                <a:sym typeface="Wingdings" panose="05000000000000000000" pitchFamily="2" charset="2"/>
              </a:rPr>
              <a:t>Addressing these  challenges provides good research opportunities</a:t>
            </a:r>
            <a:endParaRPr lang="en-US" sz="1800"/>
          </a:p>
        </p:txBody>
      </p:sp>
    </p:spTree>
    <p:extLst>
      <p:ext uri="{BB962C8B-B14F-4D97-AF65-F5344CB8AC3E}">
        <p14:creationId xmlns:p14="http://schemas.microsoft.com/office/powerpoint/2010/main" val="2540522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Ethical issues in Cloud Computing</a:t>
            </a:r>
          </a:p>
        </p:txBody>
      </p:sp>
      <p:sp>
        <p:nvSpPr>
          <p:cNvPr id="2" name="Rectangle 1"/>
          <p:cNvSpPr/>
          <p:nvPr/>
        </p:nvSpPr>
        <p:spPr>
          <a:xfrm>
            <a:off x="424259" y="1690063"/>
            <a:ext cx="7949835" cy="3539430"/>
          </a:xfrm>
          <a:prstGeom prst="rect">
            <a:avLst/>
          </a:prstGeom>
        </p:spPr>
        <p:txBody>
          <a:bodyPr wrap="square">
            <a:spAutoFit/>
          </a:bodyPr>
          <a:lstStyle/>
          <a:p>
            <a:r>
              <a:rPr lang="en-US" sz="2000"/>
              <a:t>Paradigm shift with  implications on computing ethics: </a:t>
            </a:r>
          </a:p>
          <a:p>
            <a:pPr lvl="2">
              <a:lnSpc>
                <a:spcPct val="150000"/>
              </a:lnSpc>
            </a:pPr>
            <a:r>
              <a:rPr lang="en-US"/>
              <a:t>The control is relinquished to third party services.</a:t>
            </a:r>
          </a:p>
          <a:p>
            <a:pPr lvl="2">
              <a:lnSpc>
                <a:spcPct val="150000"/>
              </a:lnSpc>
            </a:pPr>
            <a:r>
              <a:rPr lang="en-US"/>
              <a:t>The data is stored on multiple sites administered by several organizations.</a:t>
            </a:r>
          </a:p>
          <a:p>
            <a:pPr lvl="2">
              <a:lnSpc>
                <a:spcPct val="150000"/>
              </a:lnSpc>
            </a:pPr>
            <a:r>
              <a:rPr lang="en-US"/>
              <a:t>Multiple services interoperate across the network.</a:t>
            </a:r>
          </a:p>
          <a:p>
            <a:endParaRPr lang="en-US" sz="2000"/>
          </a:p>
          <a:p>
            <a:endParaRPr lang="en-US" sz="2000"/>
          </a:p>
          <a:p>
            <a:r>
              <a:rPr lang="en-US" sz="2000"/>
              <a:t>Implications</a:t>
            </a:r>
          </a:p>
          <a:p>
            <a:pPr lvl="2">
              <a:lnSpc>
                <a:spcPct val="150000"/>
              </a:lnSpc>
            </a:pPr>
            <a:r>
              <a:rPr lang="en-US"/>
              <a:t>Unauthorized access.</a:t>
            </a:r>
          </a:p>
          <a:p>
            <a:pPr lvl="2">
              <a:lnSpc>
                <a:spcPct val="150000"/>
              </a:lnSpc>
            </a:pPr>
            <a:r>
              <a:rPr lang="en-US"/>
              <a:t>Data corruption. </a:t>
            </a:r>
          </a:p>
          <a:p>
            <a:pPr lvl="2">
              <a:lnSpc>
                <a:spcPct val="150000"/>
              </a:lnSpc>
            </a:pPr>
            <a:r>
              <a:rPr lang="en-US"/>
              <a:t>Infrastructure failure, and service unavailability.</a:t>
            </a:r>
          </a:p>
        </p:txBody>
      </p:sp>
    </p:spTree>
    <p:extLst>
      <p:ext uri="{BB962C8B-B14F-4D97-AF65-F5344CB8AC3E}">
        <p14:creationId xmlns:p14="http://schemas.microsoft.com/office/powerpoint/2010/main" val="4043920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 Economics of Cloud</a:t>
            </a:r>
          </a:p>
        </p:txBody>
      </p:sp>
      <p:sp>
        <p:nvSpPr>
          <p:cNvPr id="2" name="Rectangle 1"/>
          <p:cNvSpPr/>
          <p:nvPr/>
        </p:nvSpPr>
        <p:spPr>
          <a:xfrm>
            <a:off x="424260" y="1659285"/>
            <a:ext cx="8141860" cy="3139321"/>
          </a:xfrm>
          <a:prstGeom prst="rect">
            <a:avLst/>
          </a:prstGeom>
        </p:spPr>
        <p:txBody>
          <a:bodyPr wrap="square">
            <a:spAutoFit/>
          </a:bodyPr>
          <a:lstStyle/>
          <a:p>
            <a:pPr marL="285750" indent="-285750" algn="just">
              <a:buFont typeface="Arial" panose="020B0604020202020204" pitchFamily="34" charset="0"/>
              <a:buChar char="•"/>
            </a:pPr>
            <a:r>
              <a:rPr lang="en-US" sz="1800"/>
              <a:t>Cloud has changed the economics of IT</a:t>
            </a:r>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r>
              <a:rPr lang="en-US" sz="1800"/>
              <a:t>Cloud enables to move from a CAPEX (Capital Expenditure) to an OPEX (Operational Expenditure) model</a:t>
            </a:r>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r>
              <a:rPr lang="en-US" sz="1800"/>
              <a:t>Cloud provides the following key cost savings</a:t>
            </a:r>
          </a:p>
          <a:p>
            <a:pPr algn="just"/>
            <a:r>
              <a:rPr lang="en-US" sz="1800"/>
              <a:t>	- Infrastructure cost</a:t>
            </a:r>
          </a:p>
          <a:p>
            <a:pPr algn="just"/>
            <a:r>
              <a:rPr lang="en-US" sz="1800"/>
              <a:t>	- Management cost</a:t>
            </a:r>
          </a:p>
          <a:p>
            <a:pPr algn="just"/>
            <a:r>
              <a:rPr lang="en-US" sz="1800"/>
              <a:t>	- Power and energy cost</a:t>
            </a:r>
          </a:p>
        </p:txBody>
      </p:sp>
    </p:spTree>
    <p:extLst>
      <p:ext uri="{BB962C8B-B14F-4D97-AF65-F5344CB8AC3E}">
        <p14:creationId xmlns:p14="http://schemas.microsoft.com/office/powerpoint/2010/main" val="2561924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49"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6150" name="Rectangle 5"/>
          <p:cNvSpPr>
            <a:spLocks noChangeArrowheads="1"/>
          </p:cNvSpPr>
          <p:nvPr/>
        </p:nvSpPr>
        <p:spPr bwMode="auto">
          <a:xfrm>
            <a:off x="106040" y="304800"/>
            <a:ext cx="8942717" cy="624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latin typeface="Arial"/>
                <a:cs typeface="Arial"/>
              </a:rPr>
              <a:t>Syllabus:</a:t>
            </a:r>
            <a:endParaRPr lang="en-US" sz="1800">
              <a:latin typeface="Arial"/>
              <a:cs typeface="Arial"/>
            </a:endParaRPr>
          </a:p>
          <a:p>
            <a:pPr>
              <a:buNone/>
            </a:pPr>
            <a:r>
              <a:rPr lang="en-IN" sz="1600" b="1">
                <a:latin typeface="Arial"/>
                <a:cs typeface="Arial"/>
              </a:rPr>
              <a:t>Introduction, Cloud Infrastructure: </a:t>
            </a:r>
            <a:endParaRPr lang="en-US" sz="1600"/>
          </a:p>
          <a:p>
            <a:pPr algn="just">
              <a:buNone/>
            </a:pPr>
            <a:r>
              <a:rPr lang="en-IN" sz="1600">
                <a:latin typeface="Arial"/>
                <a:cs typeface="Arial"/>
              </a:rPr>
              <a:t>Cloud computing, Cloud computing delivery models and services, Ethical issues, Cloud vulnerabilities, Major challenges, Cloud computing at Amazon, The Google perspective, Microsoft Windows Azure, Open-source software platforms for private clouds, Cloud storage diversity and vendor lock-in, Energy use and ecological impact, Service level agreements, User experience and software licensing.                                                                               [4 Hours]</a:t>
            </a:r>
            <a:endParaRPr lang="en-US" sz="1600">
              <a:latin typeface="Arial"/>
              <a:cs typeface="Arial"/>
            </a:endParaRPr>
          </a:p>
          <a:p>
            <a:endParaRPr lang="en-US" sz="1600"/>
          </a:p>
          <a:p>
            <a:pPr>
              <a:buNone/>
            </a:pPr>
            <a:r>
              <a:rPr lang="en-IN" sz="1600" b="1">
                <a:latin typeface="Arial"/>
                <a:cs typeface="Arial"/>
              </a:rPr>
              <a:t>Application Paradigms: </a:t>
            </a:r>
            <a:endParaRPr lang="en-US" sz="1600"/>
          </a:p>
          <a:p>
            <a:pPr algn="just">
              <a:buNone/>
            </a:pPr>
            <a:r>
              <a:rPr lang="en-IN" sz="1600">
                <a:latin typeface="Arial"/>
                <a:cs typeface="Arial"/>
              </a:rPr>
              <a:t>Challenges of cloud computing, Architectural styles of cloud computing, Workflows: Coordination of multiple activities, Coordination based on a state machine model: The </a:t>
            </a:r>
            <a:r>
              <a:rPr lang="en-IN" sz="1600" err="1">
                <a:latin typeface="Arial"/>
                <a:cs typeface="Arial"/>
              </a:rPr>
              <a:t>Zookeeper,The</a:t>
            </a:r>
            <a:r>
              <a:rPr lang="en-IN" sz="1600">
                <a:latin typeface="Arial"/>
                <a:cs typeface="Arial"/>
              </a:rPr>
              <a:t> Map Reduce programming model. [4Hours]                                                                                 							</a:t>
            </a:r>
            <a:endParaRPr lang="en-IN" sz="1600" b="1"/>
          </a:p>
          <a:p>
            <a:pPr algn="just">
              <a:buNone/>
            </a:pPr>
            <a:endParaRPr lang="en-IN" sz="1600" b="1"/>
          </a:p>
          <a:p>
            <a:pPr>
              <a:buNone/>
            </a:pPr>
            <a:r>
              <a:rPr lang="en-IN" sz="1600" b="1">
                <a:latin typeface="Arial"/>
                <a:cs typeface="Arial"/>
              </a:rPr>
              <a:t>Cloud Resource Management and Scheduling: </a:t>
            </a:r>
            <a:endParaRPr lang="en-US" sz="1600"/>
          </a:p>
          <a:p>
            <a:pPr algn="just">
              <a:buNone/>
            </a:pPr>
            <a:r>
              <a:rPr lang="en-IN" sz="1600">
                <a:latin typeface="Arial"/>
                <a:cs typeface="Arial"/>
              </a:rPr>
              <a:t>Policies and mechanisms for resource management, Feedback control based on dynamic thresholds, Coordination of specialized autonomic performance managers, Resourcing bundling: Combinatorial auctions for cloud resources, Scheduling algorithms for computing clouds, Fair queuing, Start-time fair queuing, Borrowed virtual time, Cloud scheduling subject to deadlines, Scheduling MapReduce applications subject to deadlines, Resource management and dynamic scaling.                                                                                                                                   								</a:t>
            </a:r>
            <a:r>
              <a:rPr lang="en-IN" sz="1600" b="1">
                <a:latin typeface="Arial"/>
                <a:cs typeface="Arial"/>
              </a:rPr>
              <a:t>[5 Hours]</a:t>
            </a:r>
            <a:endParaRPr lang="en-US" sz="1600">
              <a:latin typeface="Arial"/>
              <a:cs typeface="Arial"/>
            </a:endParaRPr>
          </a:p>
          <a:p>
            <a:pPr algn="just">
              <a:buNone/>
            </a:pPr>
            <a:endParaRPr lang="en-US" sz="16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98437" y="565945"/>
            <a:ext cx="8747125" cy="5004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2000" b="1"/>
              <a:t>Cloud computing at Amazon</a:t>
            </a:r>
          </a:p>
          <a:p>
            <a:pPr>
              <a:buNone/>
            </a:pPr>
            <a:endParaRPr lang="en-US" sz="1800" b="1"/>
          </a:p>
          <a:p>
            <a:pPr marL="0" lvl="2" indent="0">
              <a:buNone/>
            </a:pPr>
            <a:r>
              <a:rPr lang="en-US" sz="2000"/>
              <a:t>Amazon is a pioneer in Infrastructure-as-a-Service (</a:t>
            </a:r>
            <a:r>
              <a:rPr lang="en-US" sz="2000" err="1"/>
              <a:t>IaaS</a:t>
            </a:r>
            <a:r>
              <a:rPr lang="en-US" sz="2000"/>
              <a:t>).</a:t>
            </a:r>
          </a:p>
          <a:p>
            <a:pPr marL="0" lvl="2" indent="0">
              <a:buNone/>
            </a:pPr>
            <a:endParaRPr lang="en-US" sz="2000"/>
          </a:p>
          <a:p>
            <a:pPr>
              <a:buNone/>
            </a:pPr>
            <a:r>
              <a:rPr lang="en-US" sz="2000"/>
              <a:t>AWS </a:t>
            </a:r>
            <a:r>
              <a:rPr lang="en-US" sz="2000">
                <a:sym typeface="Wingdings" panose="05000000000000000000" pitchFamily="2" charset="2"/>
              </a:rPr>
              <a:t> </a:t>
            </a:r>
            <a:r>
              <a:rPr lang="en-US" sz="2000" err="1">
                <a:sym typeface="Wingdings" panose="05000000000000000000" pitchFamily="2" charset="2"/>
              </a:rPr>
              <a:t>IaaS</a:t>
            </a:r>
            <a:r>
              <a:rPr lang="en-US" sz="2000">
                <a:sym typeface="Wingdings" panose="05000000000000000000" pitchFamily="2" charset="2"/>
              </a:rPr>
              <a:t> cloud computing services </a:t>
            </a:r>
            <a:r>
              <a:rPr lang="en-US" sz="2000"/>
              <a:t> launched in 2006. </a:t>
            </a:r>
          </a:p>
          <a:p>
            <a:pPr>
              <a:buNone/>
            </a:pPr>
            <a:endParaRPr lang="en-US" sz="2000"/>
          </a:p>
          <a:p>
            <a:pPr>
              <a:buNone/>
            </a:pPr>
            <a:r>
              <a:rPr lang="en-US" sz="2000"/>
              <a:t>The infrastructure consists of compute and storage servers interconnected by high-speed networks and supports a set of services. </a:t>
            </a:r>
          </a:p>
          <a:p>
            <a:pPr>
              <a:buFont typeface="Wingdings" panose="05000000000000000000" pitchFamily="2" charset="2"/>
              <a:buNone/>
            </a:pPr>
            <a:endParaRPr lang="en-US" sz="2000"/>
          </a:p>
          <a:p>
            <a:pPr>
              <a:buNone/>
            </a:pPr>
            <a:r>
              <a:rPr lang="en-US" sz="2000"/>
              <a:t>An application developer:</a:t>
            </a:r>
          </a:p>
          <a:p>
            <a:pPr lvl="2">
              <a:lnSpc>
                <a:spcPct val="150000"/>
              </a:lnSpc>
            </a:pPr>
            <a:r>
              <a:rPr lang="en-US" sz="2000"/>
              <a:t>Installs applications on a  platform of his/her choice.</a:t>
            </a:r>
          </a:p>
          <a:p>
            <a:pPr lvl="2">
              <a:lnSpc>
                <a:spcPct val="150000"/>
              </a:lnSpc>
            </a:pPr>
            <a:r>
              <a:rPr lang="en-US" sz="2000"/>
              <a:t>Manages resources allocated by Amazon</a:t>
            </a:r>
          </a:p>
          <a:p>
            <a:pPr>
              <a:buNone/>
            </a:pPr>
            <a:endParaRPr lang="en-US" sz="1800" b="1"/>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Tree>
    <p:extLst>
      <p:ext uri="{BB962C8B-B14F-4D97-AF65-F5344CB8AC3E}">
        <p14:creationId xmlns:p14="http://schemas.microsoft.com/office/powerpoint/2010/main" val="27718175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290418" y="850680"/>
            <a:ext cx="4471352" cy="400110"/>
          </a:xfrm>
          <a:prstGeom prst="rect">
            <a:avLst/>
          </a:prstGeom>
        </p:spPr>
        <p:txBody>
          <a:bodyPr wrap="none">
            <a:spAutoFit/>
          </a:bodyPr>
          <a:lstStyle/>
          <a:p>
            <a:r>
              <a:rPr lang="en-US" sz="2000" b="1"/>
              <a:t>AWS regions and availability zones</a:t>
            </a:r>
          </a:p>
        </p:txBody>
      </p:sp>
      <p:sp>
        <p:nvSpPr>
          <p:cNvPr id="3" name="Rectangle 2"/>
          <p:cNvSpPr/>
          <p:nvPr/>
        </p:nvSpPr>
        <p:spPr>
          <a:xfrm>
            <a:off x="304800" y="1594911"/>
            <a:ext cx="8261981" cy="2554545"/>
          </a:xfrm>
          <a:prstGeom prst="rect">
            <a:avLst/>
          </a:prstGeom>
        </p:spPr>
        <p:txBody>
          <a:bodyPr wrap="square">
            <a:spAutoFit/>
          </a:bodyPr>
          <a:lstStyle/>
          <a:p>
            <a:pPr algn="just">
              <a:defRPr/>
            </a:pPr>
            <a:r>
              <a:rPr lang="en-US" sz="2000"/>
              <a:t>Amazon offers cloud services through a network of data centers on several continents.</a:t>
            </a:r>
          </a:p>
          <a:p>
            <a:pPr algn="just">
              <a:defRPr/>
            </a:pPr>
            <a:endParaRPr lang="en-US" sz="2000"/>
          </a:p>
          <a:p>
            <a:pPr algn="just">
              <a:defRPr/>
            </a:pPr>
            <a:r>
              <a:rPr lang="en-US" sz="2000"/>
              <a:t>In each </a:t>
            </a:r>
            <a:r>
              <a:rPr lang="en-US" sz="2000" i="1">
                <a:solidFill>
                  <a:srgbClr val="FF0000"/>
                </a:solidFill>
              </a:rPr>
              <a:t>region</a:t>
            </a:r>
            <a:r>
              <a:rPr lang="en-US" sz="2000"/>
              <a:t> there are several availability zones interconnected by high-speed networks.</a:t>
            </a:r>
          </a:p>
          <a:p>
            <a:pPr algn="just">
              <a:defRPr/>
            </a:pPr>
            <a:endParaRPr lang="en-US" sz="2000"/>
          </a:p>
          <a:p>
            <a:pPr algn="just">
              <a:defRPr/>
            </a:pPr>
            <a:r>
              <a:rPr lang="en-US" sz="2000"/>
              <a:t>An </a:t>
            </a:r>
            <a:r>
              <a:rPr lang="en-US" sz="2000" i="1">
                <a:solidFill>
                  <a:srgbClr val="FF0000"/>
                </a:solidFill>
              </a:rPr>
              <a:t>availability zone</a:t>
            </a:r>
            <a:r>
              <a:rPr lang="en-US" sz="2000">
                <a:solidFill>
                  <a:srgbClr val="FF0000"/>
                </a:solidFill>
              </a:rPr>
              <a:t> </a:t>
            </a:r>
            <a:r>
              <a:rPr lang="en-US" sz="2000"/>
              <a:t>is a data center consisting of a large number of servers.</a:t>
            </a:r>
          </a:p>
        </p:txBody>
      </p:sp>
      <p:pic>
        <p:nvPicPr>
          <p:cNvPr id="9" name="Picture 2" descr="C:\CloudComputing\LectureNotesDecember6\Slides\snapshots\AWS-reg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7270" y="4463122"/>
            <a:ext cx="5692775" cy="177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6761085" y="4149456"/>
            <a:ext cx="1267365" cy="2398053"/>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3165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74C6F-3FCB-4211-855B-5BB3BF60357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587A18B-57CF-44D7-B412-644810082A52}"/>
              </a:ext>
            </a:extLst>
          </p:cNvPr>
          <p:cNvPicPr>
            <a:picLocks noChangeAspect="1"/>
          </p:cNvPicPr>
          <p:nvPr/>
        </p:nvPicPr>
        <p:blipFill>
          <a:blip r:embed="rId3"/>
          <a:stretch>
            <a:fillRect/>
          </a:stretch>
        </p:blipFill>
        <p:spPr>
          <a:xfrm>
            <a:off x="142875" y="752475"/>
            <a:ext cx="8858250" cy="5353050"/>
          </a:xfrm>
          <a:prstGeom prst="rect">
            <a:avLst/>
          </a:prstGeom>
        </p:spPr>
      </p:pic>
    </p:spTree>
    <p:extLst>
      <p:ext uri="{BB962C8B-B14F-4D97-AF65-F5344CB8AC3E}">
        <p14:creationId xmlns:p14="http://schemas.microsoft.com/office/powerpoint/2010/main" val="33434927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DF91CD-06A8-4A57-BD44-639C5630C8E0}"/>
              </a:ext>
            </a:extLst>
          </p:cNvPr>
          <p:cNvPicPr>
            <a:picLocks noChangeAspect="1"/>
          </p:cNvPicPr>
          <p:nvPr/>
        </p:nvPicPr>
        <p:blipFill>
          <a:blip r:embed="rId3"/>
          <a:stretch>
            <a:fillRect/>
          </a:stretch>
        </p:blipFill>
        <p:spPr>
          <a:xfrm>
            <a:off x="0" y="531484"/>
            <a:ext cx="9144000" cy="5337832"/>
          </a:xfrm>
          <a:prstGeom prst="rect">
            <a:avLst/>
          </a:prstGeom>
        </p:spPr>
      </p:pic>
    </p:spTree>
    <p:extLst>
      <p:ext uri="{BB962C8B-B14F-4D97-AF65-F5344CB8AC3E}">
        <p14:creationId xmlns:p14="http://schemas.microsoft.com/office/powerpoint/2010/main" val="19240038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FBF8B-E79C-427D-8E9A-681834D2E81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447E892-1110-4D79-B4BE-69A4808A7B6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D5DDE3B-4245-4923-BFCB-B3DCDDA461FD}"/>
              </a:ext>
            </a:extLst>
          </p:cNvPr>
          <p:cNvPicPr>
            <a:picLocks noChangeAspect="1"/>
          </p:cNvPicPr>
          <p:nvPr/>
        </p:nvPicPr>
        <p:blipFill>
          <a:blip r:embed="rId3"/>
          <a:stretch>
            <a:fillRect/>
          </a:stretch>
        </p:blipFill>
        <p:spPr>
          <a:xfrm>
            <a:off x="428625" y="1195387"/>
            <a:ext cx="8286750" cy="4467225"/>
          </a:xfrm>
          <a:prstGeom prst="rect">
            <a:avLst/>
          </a:prstGeom>
        </p:spPr>
      </p:pic>
    </p:spTree>
    <p:extLst>
      <p:ext uri="{BB962C8B-B14F-4D97-AF65-F5344CB8AC3E}">
        <p14:creationId xmlns:p14="http://schemas.microsoft.com/office/powerpoint/2010/main" val="24891513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67B66A-13F1-4996-A49A-F7EFF12B2BDD}"/>
              </a:ext>
            </a:extLst>
          </p:cNvPr>
          <p:cNvPicPr>
            <a:picLocks noChangeAspect="1"/>
          </p:cNvPicPr>
          <p:nvPr/>
        </p:nvPicPr>
        <p:blipFill>
          <a:blip r:embed="rId2"/>
          <a:stretch>
            <a:fillRect/>
          </a:stretch>
        </p:blipFill>
        <p:spPr>
          <a:xfrm>
            <a:off x="0" y="1179576"/>
            <a:ext cx="9144000" cy="4498848"/>
          </a:xfrm>
          <a:prstGeom prst="rect">
            <a:avLst/>
          </a:prstGeom>
        </p:spPr>
      </p:pic>
    </p:spTree>
    <p:extLst>
      <p:ext uri="{BB962C8B-B14F-4D97-AF65-F5344CB8AC3E}">
        <p14:creationId xmlns:p14="http://schemas.microsoft.com/office/powerpoint/2010/main" val="2038093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A66CA-2703-46A7-9D54-3014F08C02A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3C4A608-CE28-4113-90BF-3A665430297C}"/>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51B3685A-529D-49F8-BD60-D86F0F729945}"/>
              </a:ext>
            </a:extLst>
          </p:cNvPr>
          <p:cNvPicPr>
            <a:picLocks noChangeAspect="1"/>
          </p:cNvPicPr>
          <p:nvPr/>
        </p:nvPicPr>
        <p:blipFill>
          <a:blip r:embed="rId2"/>
          <a:stretch>
            <a:fillRect/>
          </a:stretch>
        </p:blipFill>
        <p:spPr>
          <a:xfrm>
            <a:off x="0" y="964769"/>
            <a:ext cx="9144000" cy="4928461"/>
          </a:xfrm>
          <a:prstGeom prst="rect">
            <a:avLst/>
          </a:prstGeom>
        </p:spPr>
      </p:pic>
    </p:spTree>
    <p:extLst>
      <p:ext uri="{BB962C8B-B14F-4D97-AF65-F5344CB8AC3E}">
        <p14:creationId xmlns:p14="http://schemas.microsoft.com/office/powerpoint/2010/main" val="2476890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18E2-E308-4BA1-B384-3755CF27B0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C3D1B78-6C2D-4AB2-B5E7-8721EBF12EB1}"/>
              </a:ext>
            </a:extLst>
          </p:cNvPr>
          <p:cNvSpPr>
            <a:spLocks noGrp="1"/>
          </p:cNvSpPr>
          <p:nvPr>
            <p:ph idx="1"/>
          </p:nvPr>
        </p:nvSpPr>
        <p:spPr/>
        <p:txBody>
          <a:bodyPr/>
          <a:lstStyle/>
          <a:p>
            <a:endParaRPr lang="en-IN"/>
          </a:p>
        </p:txBody>
      </p:sp>
      <p:pic>
        <p:nvPicPr>
          <p:cNvPr id="5" name="Picture 4">
            <a:extLst>
              <a:ext uri="{FF2B5EF4-FFF2-40B4-BE49-F238E27FC236}">
                <a16:creationId xmlns:a16="http://schemas.microsoft.com/office/drawing/2014/main" id="{1E25B6DE-108F-4CB3-BCAF-896288DD1156}"/>
              </a:ext>
            </a:extLst>
          </p:cNvPr>
          <p:cNvPicPr>
            <a:picLocks noChangeAspect="1"/>
          </p:cNvPicPr>
          <p:nvPr/>
        </p:nvPicPr>
        <p:blipFill>
          <a:blip r:embed="rId2"/>
          <a:stretch>
            <a:fillRect/>
          </a:stretch>
        </p:blipFill>
        <p:spPr>
          <a:xfrm>
            <a:off x="0" y="874568"/>
            <a:ext cx="9144000" cy="5108864"/>
          </a:xfrm>
          <a:prstGeom prst="rect">
            <a:avLst/>
          </a:prstGeom>
        </p:spPr>
      </p:pic>
    </p:spTree>
    <p:extLst>
      <p:ext uri="{BB962C8B-B14F-4D97-AF65-F5344CB8AC3E}">
        <p14:creationId xmlns:p14="http://schemas.microsoft.com/office/powerpoint/2010/main" val="30248967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232CF-8B4D-DEEE-510A-9126BA61B3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E7CF7-3D78-3AC0-3FEB-9C01E317FAD6}"/>
              </a:ext>
            </a:extLst>
          </p:cNvPr>
          <p:cNvSpPr>
            <a:spLocks noGrp="1"/>
          </p:cNvSpPr>
          <p:nvPr>
            <p:ph idx="1"/>
          </p:nvPr>
        </p:nvSpPr>
        <p:spPr/>
        <p:txBody>
          <a:bodyPr/>
          <a:lstStyle/>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Links to videos</a:t>
            </a: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1. Azure</a:t>
            </a:r>
          </a:p>
          <a:p>
            <a:pPr marL="0" marR="0" indent="0">
              <a:lnSpc>
                <a:spcPct val="107000"/>
              </a:lnSpc>
              <a:spcBef>
                <a:spcPts val="0"/>
              </a:spcBef>
              <a:spcAft>
                <a:spcPts val="800"/>
              </a:spcAft>
              <a:buNone/>
            </a:pPr>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2"/>
              </a:rPr>
              <a:t>https://www.youtube.com/watch?v=GefJyITCu0k</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2. GCP</a:t>
            </a:r>
          </a:p>
          <a:p>
            <a:pPr marL="0" marR="0" indent="0">
              <a:lnSpc>
                <a:spcPct val="107000"/>
              </a:lnSpc>
              <a:spcBef>
                <a:spcPts val="0"/>
              </a:spcBef>
              <a:spcAft>
                <a:spcPts val="800"/>
              </a:spcAft>
              <a:buNone/>
            </a:pPr>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https://www.youtube.com/watch?v=OzwSBbuHY-0&amp;list=PLcnJIHtHiTA2Jp3klIkeHiwqGrxjXBzh6&amp;index=1</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3. AWS</a:t>
            </a:r>
          </a:p>
          <a:p>
            <a:pPr marL="0" marR="0" indent="0">
              <a:lnSpc>
                <a:spcPct val="107000"/>
              </a:lnSpc>
              <a:spcBef>
                <a:spcPts val="0"/>
              </a:spcBef>
              <a:spcAft>
                <a:spcPts val="800"/>
              </a:spcAft>
              <a:buNone/>
            </a:pPr>
            <a:r>
              <a:rPr lang="en-US" sz="18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https://www.youtube.com/watch?v=Z3SYDTMP3ME&amp;t=1757s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Tree>
    <p:extLst>
      <p:ext uri="{BB962C8B-B14F-4D97-AF65-F5344CB8AC3E}">
        <p14:creationId xmlns:p14="http://schemas.microsoft.com/office/powerpoint/2010/main" val="18130443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00975" y="625582"/>
            <a:ext cx="2916376" cy="400110"/>
          </a:xfrm>
          <a:prstGeom prst="rect">
            <a:avLst/>
          </a:prstGeom>
        </p:spPr>
        <p:txBody>
          <a:bodyPr wrap="none">
            <a:spAutoFit/>
          </a:bodyPr>
          <a:lstStyle/>
          <a:p>
            <a:r>
              <a:rPr lang="en-US" sz="2000" b="1"/>
              <a:t>Amazon Web Services</a:t>
            </a:r>
          </a:p>
        </p:txBody>
      </p:sp>
      <p:sp>
        <p:nvSpPr>
          <p:cNvPr id="3" name="Rectangle 2"/>
          <p:cNvSpPr/>
          <p:nvPr/>
        </p:nvSpPr>
        <p:spPr>
          <a:xfrm>
            <a:off x="300975" y="1559364"/>
            <a:ext cx="8610790" cy="4524315"/>
          </a:xfrm>
          <a:prstGeom prst="rect">
            <a:avLst/>
          </a:prstGeom>
        </p:spPr>
        <p:txBody>
          <a:bodyPr wrap="square">
            <a:spAutoFit/>
          </a:bodyPr>
          <a:lstStyle/>
          <a:p>
            <a:pPr algn="just"/>
            <a:r>
              <a:rPr lang="en-US" sz="1800"/>
              <a:t>AWS Management Console :  allows users to access the services offered by AWS  </a:t>
            </a:r>
          </a:p>
          <a:p>
            <a:pPr algn="just"/>
            <a:endParaRPr lang="en-US" sz="1800"/>
          </a:p>
          <a:p>
            <a:pPr algn="just"/>
            <a:r>
              <a:rPr lang="en-US" sz="1800"/>
              <a:t> Elastic Cloud Computing (EC2) : allows a user to launch a variety of operating systems. </a:t>
            </a:r>
          </a:p>
          <a:p>
            <a:pPr algn="just"/>
            <a:endParaRPr lang="en-US" sz="1800"/>
          </a:p>
          <a:p>
            <a:pPr algn="just"/>
            <a:r>
              <a:rPr lang="en-US" sz="1800"/>
              <a:t>Simple Queuing Service (SQS) : allows  multiple </a:t>
            </a:r>
            <a:r>
              <a:rPr lang="en-US" sz="1800" i="1"/>
              <a:t>EC2</a:t>
            </a:r>
            <a:r>
              <a:rPr lang="en-US" sz="1800"/>
              <a:t> instances to communicate with one another.  </a:t>
            </a:r>
          </a:p>
          <a:p>
            <a:pPr algn="just"/>
            <a:endParaRPr lang="en-US" sz="1800"/>
          </a:p>
          <a:p>
            <a:pPr algn="just"/>
            <a:r>
              <a:rPr lang="en-US" sz="1800"/>
              <a:t>Simple Storage Service (S3), Simple DB, and  Elastic Bloc Storage (EBS) - storage services. </a:t>
            </a:r>
          </a:p>
          <a:p>
            <a:pPr algn="just"/>
            <a:endParaRPr lang="en-US" sz="1800"/>
          </a:p>
          <a:p>
            <a:pPr algn="just"/>
            <a:r>
              <a:rPr lang="en-US" sz="1800"/>
              <a:t>Cloud Watch :  supports performance monitoring.</a:t>
            </a:r>
          </a:p>
          <a:p>
            <a:pPr algn="just"/>
            <a:endParaRPr lang="en-US" sz="1800"/>
          </a:p>
          <a:p>
            <a:pPr algn="just"/>
            <a:r>
              <a:rPr lang="en-US" sz="1800"/>
              <a:t> Auto Scaling :  supports elastic resource management.</a:t>
            </a:r>
          </a:p>
          <a:p>
            <a:pPr algn="just"/>
            <a:r>
              <a:rPr lang="en-US" sz="1800"/>
              <a:t> </a:t>
            </a:r>
          </a:p>
          <a:p>
            <a:pPr algn="just"/>
            <a:r>
              <a:rPr lang="en-US" sz="1800"/>
              <a:t>Virtual Private Cloud :  create a virtual network.</a:t>
            </a:r>
          </a:p>
        </p:txBody>
      </p:sp>
    </p:spTree>
    <p:extLst>
      <p:ext uri="{BB962C8B-B14F-4D97-AF65-F5344CB8AC3E}">
        <p14:creationId xmlns:p14="http://schemas.microsoft.com/office/powerpoint/2010/main" val="1379050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49"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6150" name="Rectangle 5"/>
          <p:cNvSpPr>
            <a:spLocks noChangeArrowheads="1"/>
          </p:cNvSpPr>
          <p:nvPr/>
        </p:nvSpPr>
        <p:spPr bwMode="auto">
          <a:xfrm>
            <a:off x="7910" y="373905"/>
            <a:ext cx="8747125" cy="5213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IN" sz="1600" b="1">
                <a:latin typeface="Arial"/>
                <a:cs typeface="Arial"/>
              </a:rPr>
              <a:t>Cloud Resource Virtualization:</a:t>
            </a:r>
            <a:endParaRPr lang="en-US" sz="1600">
              <a:latin typeface="Arial"/>
              <a:cs typeface="Arial"/>
            </a:endParaRPr>
          </a:p>
          <a:p>
            <a:pPr algn="just">
              <a:buNone/>
            </a:pPr>
            <a:r>
              <a:rPr lang="en-IN" sz="1600">
                <a:latin typeface="Arial"/>
                <a:cs typeface="Arial"/>
              </a:rPr>
              <a:t>Virtualization, Layering and virtualization, Virtualization Overview, Virtualized Data Center (VDC) – Compute, Types of Virtualization, Understanding Hypervisors, Virtual Machine and its Components, Resource Management, Share, Limit and Reservation, Optimizing Memory Resource, Memory Ballooning, Virtual Machine Affinity, Physical to Virtual Conversion: Hot and Cold Conversion Process, Virtualized Data Center (VDC) – Storage, Storage Virtualization at different Layers, Virtual Machine Storage Options and Considerations, Virtual Provisioning, Storage Tiering, Virtualized Data Center (VDC) – Networking, Components of VDC network infrastructure, Virtual Network Components, Virtual LAN, VLAN Trunking, VLAN Tagging, Network Traffic Management, Virtualized Data Center (VDC) - Desktop and Application, Performance comparison of virtual machines, The dark side of virtualization, Case Study: Xen,  a VMM based par virtualization.                                                                                              								                     </a:t>
            </a:r>
            <a:r>
              <a:rPr lang="en-IN" sz="1600" b="1">
                <a:latin typeface="Arial"/>
                <a:cs typeface="Arial"/>
              </a:rPr>
              <a:t>[9 Hours]</a:t>
            </a:r>
          </a:p>
          <a:p>
            <a:pPr algn="just">
              <a:buNone/>
            </a:pPr>
            <a:endParaRPr lang="en-IN" sz="1600" b="1">
              <a:cs typeface="Arial"/>
            </a:endParaRPr>
          </a:p>
          <a:p>
            <a:pPr>
              <a:buNone/>
            </a:pPr>
            <a:r>
              <a:rPr lang="en-US" sz="1600" b="1">
                <a:latin typeface="Arial"/>
                <a:cs typeface="Arial"/>
              </a:rPr>
              <a:t>Business Continuity and cloud management:  </a:t>
            </a:r>
            <a:endParaRPr lang="en-US" sz="1600"/>
          </a:p>
          <a:p>
            <a:pPr>
              <a:buNone/>
            </a:pPr>
            <a:r>
              <a:rPr lang="en-US" sz="1600">
                <a:latin typeface="Arial"/>
                <a:cs typeface="Arial"/>
              </a:rPr>
              <a:t>Overview, virtual machine fault tolerance, NIC teaming, backup optimization, Virtual machine replication methods, Service failure, Virtual infrastructure management software, Cloud service management.  										                                                                                                      </a:t>
            </a:r>
            <a:r>
              <a:rPr lang="en-US" sz="1600" b="1">
                <a:latin typeface="Arial"/>
                <a:cs typeface="Arial"/>
              </a:rPr>
              <a:t>[5 Hours]</a:t>
            </a:r>
            <a:endParaRPr lang="en-US" sz="1600">
              <a:latin typeface="Arial"/>
              <a:cs typeface="Arial"/>
            </a:endParaRPr>
          </a:p>
        </p:txBody>
      </p:sp>
    </p:spTree>
    <p:extLst>
      <p:ext uri="{BB962C8B-B14F-4D97-AF65-F5344CB8AC3E}">
        <p14:creationId xmlns:p14="http://schemas.microsoft.com/office/powerpoint/2010/main" val="30879079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46705" y="833512"/>
            <a:ext cx="3057247" cy="338554"/>
          </a:xfrm>
          <a:prstGeom prst="rect">
            <a:avLst/>
          </a:prstGeom>
        </p:spPr>
        <p:txBody>
          <a:bodyPr wrap="none">
            <a:spAutoFit/>
          </a:bodyPr>
          <a:lstStyle/>
          <a:p>
            <a:r>
              <a:rPr lang="en-US" b="1" i="1"/>
              <a:t>EC2</a:t>
            </a:r>
            <a:r>
              <a:rPr lang="en-US" b="1"/>
              <a:t> – Elastic Compute Cloud</a:t>
            </a:r>
          </a:p>
        </p:txBody>
      </p:sp>
      <p:sp>
        <p:nvSpPr>
          <p:cNvPr id="3" name="Rectangle 2"/>
          <p:cNvSpPr/>
          <p:nvPr/>
        </p:nvSpPr>
        <p:spPr>
          <a:xfrm>
            <a:off x="301895" y="1515959"/>
            <a:ext cx="8457171" cy="4154984"/>
          </a:xfrm>
          <a:prstGeom prst="rect">
            <a:avLst/>
          </a:prstGeom>
        </p:spPr>
        <p:txBody>
          <a:bodyPr wrap="square">
            <a:spAutoFit/>
          </a:bodyPr>
          <a:lstStyle/>
          <a:p>
            <a:pPr algn="just">
              <a:defRPr/>
            </a:pPr>
            <a:r>
              <a:rPr lang="en-US" sz="2000"/>
              <a:t>EC2 :  web service for launching instances of an application under several operating systems, such as:</a:t>
            </a:r>
          </a:p>
          <a:p>
            <a:pPr lvl="2">
              <a:defRPr/>
            </a:pPr>
            <a:r>
              <a:rPr lang="en-US"/>
              <a:t>Several Linux distributions.</a:t>
            </a:r>
          </a:p>
          <a:p>
            <a:pPr lvl="2">
              <a:defRPr/>
            </a:pPr>
            <a:r>
              <a:rPr lang="en-US"/>
              <a:t> Microsoft Windows Server 2003 and 2008.  </a:t>
            </a:r>
          </a:p>
          <a:p>
            <a:pPr lvl="2">
              <a:defRPr/>
            </a:pPr>
            <a:r>
              <a:rPr lang="en-US" err="1"/>
              <a:t>OpenSolaris</a:t>
            </a:r>
            <a:r>
              <a:rPr lang="en-US"/>
              <a:t>. </a:t>
            </a:r>
          </a:p>
          <a:p>
            <a:pPr lvl="2">
              <a:defRPr/>
            </a:pPr>
            <a:endParaRPr lang="en-US"/>
          </a:p>
          <a:p>
            <a:pPr lvl="2">
              <a:defRPr/>
            </a:pPr>
            <a:endParaRPr lang="en-US"/>
          </a:p>
          <a:p>
            <a:pPr lvl="2">
              <a:defRPr/>
            </a:pPr>
            <a:endParaRPr lang="en-US"/>
          </a:p>
          <a:p>
            <a:pPr>
              <a:defRPr/>
            </a:pPr>
            <a:r>
              <a:rPr lang="en-US" sz="2000"/>
              <a:t>A user can</a:t>
            </a:r>
          </a:p>
          <a:p>
            <a:pPr lvl="2">
              <a:lnSpc>
                <a:spcPct val="150000"/>
              </a:lnSpc>
              <a:defRPr/>
            </a:pPr>
            <a:r>
              <a:rPr lang="en-US" sz="1800"/>
              <a:t>Load an </a:t>
            </a:r>
            <a:r>
              <a:rPr lang="en-US" sz="1800" i="1"/>
              <a:t>EC2</a:t>
            </a:r>
            <a:r>
              <a:rPr lang="en-US" sz="1800"/>
              <a:t>  instance with a custom application environment. </a:t>
            </a:r>
          </a:p>
          <a:p>
            <a:pPr lvl="2">
              <a:lnSpc>
                <a:spcPct val="150000"/>
              </a:lnSpc>
              <a:defRPr/>
            </a:pPr>
            <a:r>
              <a:rPr lang="en-US" sz="1800"/>
              <a:t>Manage  network’s access permissions. </a:t>
            </a:r>
          </a:p>
          <a:p>
            <a:pPr lvl="2">
              <a:lnSpc>
                <a:spcPct val="150000"/>
              </a:lnSpc>
              <a:defRPr/>
            </a:pPr>
            <a:r>
              <a:rPr lang="en-US" sz="1800"/>
              <a:t>Run the image using as many or as few systems as desired. </a:t>
            </a:r>
          </a:p>
          <a:p>
            <a:pPr marL="0" indent="0">
              <a:lnSpc>
                <a:spcPct val="150000"/>
              </a:lnSpc>
              <a:buFont typeface="Wingdings" panose="05000000000000000000" pitchFamily="2" charset="2"/>
              <a:buNone/>
              <a:defRPr/>
            </a:pPr>
            <a:endParaRPr lang="en-US" sz="1800"/>
          </a:p>
        </p:txBody>
      </p:sp>
    </p:spTree>
    <p:extLst>
      <p:ext uri="{BB962C8B-B14F-4D97-AF65-F5344CB8AC3E}">
        <p14:creationId xmlns:p14="http://schemas.microsoft.com/office/powerpoint/2010/main" val="20705443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20914" y="568634"/>
            <a:ext cx="3810659" cy="338554"/>
          </a:xfrm>
          <a:prstGeom prst="rect">
            <a:avLst/>
          </a:prstGeom>
        </p:spPr>
        <p:txBody>
          <a:bodyPr wrap="none">
            <a:spAutoFit/>
          </a:bodyPr>
          <a:lstStyle/>
          <a:p>
            <a:r>
              <a:rPr lang="en-US" b="1" i="1"/>
              <a:t>EC2</a:t>
            </a:r>
            <a:r>
              <a:rPr lang="en-US" b="1"/>
              <a:t> – Elastic Compute Cloud (</a:t>
            </a:r>
            <a:r>
              <a:rPr lang="en-US" b="1" err="1"/>
              <a:t>contd</a:t>
            </a:r>
            <a:r>
              <a:rPr lang="en-US" b="1"/>
              <a:t>)</a:t>
            </a:r>
          </a:p>
        </p:txBody>
      </p:sp>
      <p:sp>
        <p:nvSpPr>
          <p:cNvPr id="3" name="Rectangle 2"/>
          <p:cNvSpPr/>
          <p:nvPr/>
        </p:nvSpPr>
        <p:spPr>
          <a:xfrm>
            <a:off x="320914" y="1250156"/>
            <a:ext cx="8341955" cy="4708981"/>
          </a:xfrm>
          <a:prstGeom prst="rect">
            <a:avLst/>
          </a:prstGeom>
        </p:spPr>
        <p:txBody>
          <a:bodyPr wrap="square">
            <a:spAutoFit/>
          </a:bodyPr>
          <a:lstStyle/>
          <a:p>
            <a:pPr algn="just"/>
            <a:endParaRPr lang="en-US" sz="1800"/>
          </a:p>
          <a:p>
            <a:pPr algn="just"/>
            <a:r>
              <a:rPr lang="en-US" sz="1800" i="1"/>
              <a:t>EC2</a:t>
            </a:r>
            <a:r>
              <a:rPr lang="en-US" sz="1800"/>
              <a:t> instances boot from an AMI (Amazon Machine Image) digitally signed and stored in </a:t>
            </a:r>
            <a:r>
              <a:rPr lang="en-US" sz="1800" i="1"/>
              <a:t>S3</a:t>
            </a:r>
            <a:r>
              <a:rPr lang="en-US" sz="1800"/>
              <a:t>.</a:t>
            </a:r>
          </a:p>
          <a:p>
            <a:endParaRPr lang="en-US" sz="2000"/>
          </a:p>
          <a:p>
            <a:r>
              <a:rPr lang="en-US" sz="2000"/>
              <a:t>Users can access:</a:t>
            </a:r>
          </a:p>
          <a:p>
            <a:pPr marL="1200150" lvl="2" indent="-285750">
              <a:lnSpc>
                <a:spcPct val="150000"/>
              </a:lnSpc>
              <a:buFont typeface="Wingdings" panose="05000000000000000000" pitchFamily="2" charset="2"/>
              <a:buChar char="ü"/>
            </a:pPr>
            <a:r>
              <a:rPr lang="en-US"/>
              <a:t>Images provided by Amazon. </a:t>
            </a:r>
          </a:p>
          <a:p>
            <a:pPr marL="1200150" lvl="2" indent="-285750">
              <a:lnSpc>
                <a:spcPct val="150000"/>
              </a:lnSpc>
              <a:buFont typeface="Wingdings" panose="05000000000000000000" pitchFamily="2" charset="2"/>
              <a:buChar char="ü"/>
            </a:pPr>
            <a:r>
              <a:rPr lang="en-US"/>
              <a:t>Customize an image and store it in </a:t>
            </a:r>
            <a:r>
              <a:rPr lang="en-US" i="1"/>
              <a:t>S3</a:t>
            </a:r>
            <a:r>
              <a:rPr lang="en-US"/>
              <a:t>.</a:t>
            </a:r>
          </a:p>
          <a:p>
            <a:pPr lvl="2"/>
            <a:endParaRPr lang="en-US"/>
          </a:p>
          <a:p>
            <a:pPr lvl="2"/>
            <a:endParaRPr lang="en-US"/>
          </a:p>
          <a:p>
            <a:pPr>
              <a:lnSpc>
                <a:spcPct val="150000"/>
              </a:lnSpc>
            </a:pPr>
            <a:r>
              <a:rPr lang="en-US" sz="1800"/>
              <a:t>An </a:t>
            </a:r>
            <a:r>
              <a:rPr lang="en-US" sz="1800" i="1"/>
              <a:t>EC2</a:t>
            </a:r>
            <a:r>
              <a:rPr lang="en-US" sz="1800"/>
              <a:t> instance is characterized by the resources it provides</a:t>
            </a:r>
            <a:r>
              <a:rPr lang="en-US" sz="2000"/>
              <a:t>:</a:t>
            </a:r>
          </a:p>
          <a:p>
            <a:pPr marL="1200150" lvl="2" indent="-285750">
              <a:lnSpc>
                <a:spcPct val="150000"/>
              </a:lnSpc>
              <a:buFont typeface="Wingdings" panose="05000000000000000000" pitchFamily="2" charset="2"/>
              <a:buChar char="ü"/>
            </a:pPr>
            <a:r>
              <a:rPr lang="en-US"/>
              <a:t>VC (Virtual Computers) – virtual systems running the instance.</a:t>
            </a:r>
          </a:p>
          <a:p>
            <a:pPr marL="1200150" lvl="2" indent="-285750">
              <a:lnSpc>
                <a:spcPct val="150000"/>
              </a:lnSpc>
              <a:buFont typeface="Wingdings" panose="05000000000000000000" pitchFamily="2" charset="2"/>
              <a:buChar char="ü"/>
            </a:pPr>
            <a:r>
              <a:rPr lang="en-US"/>
              <a:t>CU (Compute Units) – measure computing power of each system.</a:t>
            </a:r>
          </a:p>
          <a:p>
            <a:pPr marL="1200150" lvl="2" indent="-285750">
              <a:lnSpc>
                <a:spcPct val="150000"/>
              </a:lnSpc>
              <a:buFont typeface="Wingdings" panose="05000000000000000000" pitchFamily="2" charset="2"/>
              <a:buChar char="ü"/>
            </a:pPr>
            <a:r>
              <a:rPr lang="en-US"/>
              <a:t>Memory.</a:t>
            </a:r>
          </a:p>
          <a:p>
            <a:pPr marL="1200150" lvl="2" indent="-285750">
              <a:lnSpc>
                <a:spcPct val="150000"/>
              </a:lnSpc>
              <a:buFont typeface="Wingdings" panose="05000000000000000000" pitchFamily="2" charset="2"/>
              <a:buChar char="ü"/>
            </a:pPr>
            <a:r>
              <a:rPr lang="en-US"/>
              <a:t>I/O capabilities</a:t>
            </a:r>
          </a:p>
        </p:txBody>
      </p:sp>
    </p:spTree>
    <p:extLst>
      <p:ext uri="{BB962C8B-B14F-4D97-AF65-F5344CB8AC3E}">
        <p14:creationId xmlns:p14="http://schemas.microsoft.com/office/powerpoint/2010/main" val="307254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00975" y="797902"/>
            <a:ext cx="3631122" cy="400110"/>
          </a:xfrm>
          <a:prstGeom prst="rect">
            <a:avLst/>
          </a:prstGeom>
        </p:spPr>
        <p:txBody>
          <a:bodyPr wrap="none">
            <a:spAutoFit/>
          </a:bodyPr>
          <a:lstStyle/>
          <a:p>
            <a:r>
              <a:rPr lang="en-US" sz="2000" b="1" i="1"/>
              <a:t>S3</a:t>
            </a:r>
            <a:r>
              <a:rPr lang="en-US" sz="2000" b="1"/>
              <a:t> – Simple Storage System</a:t>
            </a:r>
          </a:p>
        </p:txBody>
      </p:sp>
      <p:sp>
        <p:nvSpPr>
          <p:cNvPr id="3" name="Rectangle 2"/>
          <p:cNvSpPr/>
          <p:nvPr/>
        </p:nvSpPr>
        <p:spPr>
          <a:xfrm>
            <a:off x="193830" y="1530285"/>
            <a:ext cx="8457170" cy="3447098"/>
          </a:xfrm>
          <a:prstGeom prst="rect">
            <a:avLst/>
          </a:prstGeom>
        </p:spPr>
        <p:txBody>
          <a:bodyPr wrap="square">
            <a:spAutoFit/>
          </a:bodyPr>
          <a:lstStyle/>
          <a:p>
            <a:pPr algn="just"/>
            <a:r>
              <a:rPr lang="en-US" sz="1800"/>
              <a:t>Service designed to store large objects; an application can handle  an unlimited number of objects ranging in size from 1 byte to 5 TB. </a:t>
            </a:r>
          </a:p>
          <a:p>
            <a:pPr algn="just"/>
            <a:endParaRPr lang="en-US" sz="1800"/>
          </a:p>
          <a:p>
            <a:pPr algn="just"/>
            <a:r>
              <a:rPr lang="en-US" sz="1800"/>
              <a:t> An object is stored in a </a:t>
            </a:r>
            <a:r>
              <a:rPr lang="en-US" sz="1800" u="sng"/>
              <a:t>bucket</a:t>
            </a:r>
            <a:r>
              <a:rPr lang="en-US" sz="1800"/>
              <a:t> and retrieved via a unique, developer-assigned key; a bucket can be stored in a Region selected by the user.  </a:t>
            </a:r>
          </a:p>
          <a:p>
            <a:pPr algn="just"/>
            <a:endParaRPr lang="en-US" sz="1800"/>
          </a:p>
          <a:p>
            <a:pPr algn="just"/>
            <a:r>
              <a:rPr lang="en-US" sz="1800"/>
              <a:t>Supports a minimal set of functions:  write, read, and delete.</a:t>
            </a:r>
          </a:p>
          <a:p>
            <a:pPr algn="just"/>
            <a:endParaRPr lang="en-US" sz="1800"/>
          </a:p>
          <a:p>
            <a:pPr algn="just"/>
            <a:r>
              <a:rPr lang="en-US" sz="1800"/>
              <a:t>The object names are global.   </a:t>
            </a:r>
          </a:p>
          <a:p>
            <a:pPr algn="just"/>
            <a:endParaRPr lang="en-US" sz="1800"/>
          </a:p>
          <a:p>
            <a:pPr algn="just"/>
            <a:r>
              <a:rPr lang="en-US" sz="1800"/>
              <a:t>S3 maintains for each object:  the name, modification time, an access control list, and up to 4 KB of user-defined metadata</a:t>
            </a:r>
            <a:r>
              <a:rPr lang="en-US" sz="2000"/>
              <a:t>. </a:t>
            </a:r>
          </a:p>
        </p:txBody>
      </p:sp>
    </p:spTree>
    <p:extLst>
      <p:ext uri="{BB962C8B-B14F-4D97-AF65-F5344CB8AC3E}">
        <p14:creationId xmlns:p14="http://schemas.microsoft.com/office/powerpoint/2010/main" val="767752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00975" y="770595"/>
            <a:ext cx="4570482" cy="400110"/>
          </a:xfrm>
          <a:prstGeom prst="rect">
            <a:avLst/>
          </a:prstGeom>
        </p:spPr>
        <p:txBody>
          <a:bodyPr wrap="none">
            <a:spAutoFit/>
          </a:bodyPr>
          <a:lstStyle/>
          <a:p>
            <a:r>
              <a:rPr lang="en-US" sz="2000" b="1" i="1"/>
              <a:t>S3</a:t>
            </a:r>
            <a:r>
              <a:rPr lang="en-US" sz="2000" b="1"/>
              <a:t> – Simple Storage System (</a:t>
            </a:r>
            <a:r>
              <a:rPr lang="en-US" sz="2000" b="1" err="1"/>
              <a:t>contd</a:t>
            </a:r>
            <a:r>
              <a:rPr lang="en-US" sz="2000" b="1"/>
              <a:t>)</a:t>
            </a:r>
          </a:p>
        </p:txBody>
      </p:sp>
      <p:sp>
        <p:nvSpPr>
          <p:cNvPr id="3" name="Rectangle 2"/>
          <p:cNvSpPr/>
          <p:nvPr/>
        </p:nvSpPr>
        <p:spPr>
          <a:xfrm>
            <a:off x="300975" y="1615183"/>
            <a:ext cx="8457170" cy="3170099"/>
          </a:xfrm>
          <a:prstGeom prst="rect">
            <a:avLst/>
          </a:prstGeom>
        </p:spPr>
        <p:txBody>
          <a:bodyPr wrap="square">
            <a:spAutoFit/>
          </a:bodyPr>
          <a:lstStyle/>
          <a:p>
            <a:r>
              <a:rPr lang="en-US" sz="1800"/>
              <a:t>Authentication mechanisms ensure that data is kept secure.</a:t>
            </a:r>
          </a:p>
          <a:p>
            <a:endParaRPr lang="en-US" sz="1800"/>
          </a:p>
          <a:p>
            <a:r>
              <a:rPr lang="en-US" sz="1800"/>
              <a:t>Objects can be made public, and rights can be granted to other users. </a:t>
            </a:r>
          </a:p>
          <a:p>
            <a:endParaRPr lang="en-US" sz="1800" i="1"/>
          </a:p>
          <a:p>
            <a:r>
              <a:rPr lang="en-US" sz="1800" i="1"/>
              <a:t>S3</a:t>
            </a:r>
            <a:r>
              <a:rPr lang="en-US" sz="1800"/>
              <a:t> computes the MD5 of every object written and returns it in a field called </a:t>
            </a:r>
            <a:r>
              <a:rPr lang="en-US" sz="1800" err="1"/>
              <a:t>ETag</a:t>
            </a:r>
            <a:r>
              <a:rPr lang="en-US" sz="1800"/>
              <a:t>. </a:t>
            </a:r>
          </a:p>
          <a:p>
            <a:endParaRPr lang="en-US" sz="1800"/>
          </a:p>
          <a:p>
            <a:pPr algn="just"/>
            <a:r>
              <a:rPr lang="en-US" sz="1800"/>
              <a:t>A user is expected to compute the MD5 of an object stored or written and compare this with the </a:t>
            </a:r>
            <a:r>
              <a:rPr lang="en-US" sz="1800" err="1"/>
              <a:t>ETag</a:t>
            </a:r>
            <a:r>
              <a:rPr lang="en-US" sz="1800"/>
              <a:t>;</a:t>
            </a:r>
          </a:p>
          <a:p>
            <a:pPr algn="just"/>
            <a:endParaRPr lang="en-US" sz="1800"/>
          </a:p>
          <a:p>
            <a:pPr algn="just"/>
            <a:r>
              <a:rPr lang="en-US" sz="1800"/>
              <a:t> if the two values do not match, then the object was corrupted during transmission or storage</a:t>
            </a:r>
            <a:r>
              <a:rPr lang="en-US" sz="2000"/>
              <a:t>. </a:t>
            </a:r>
          </a:p>
        </p:txBody>
      </p:sp>
    </p:spTree>
    <p:extLst>
      <p:ext uri="{BB962C8B-B14F-4D97-AF65-F5344CB8AC3E}">
        <p14:creationId xmlns:p14="http://schemas.microsoft.com/office/powerpoint/2010/main" val="2444868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288543" y="689243"/>
            <a:ext cx="3275256" cy="400110"/>
          </a:xfrm>
          <a:prstGeom prst="rect">
            <a:avLst/>
          </a:prstGeom>
        </p:spPr>
        <p:txBody>
          <a:bodyPr wrap="none">
            <a:spAutoFit/>
          </a:bodyPr>
          <a:lstStyle/>
          <a:p>
            <a:r>
              <a:rPr lang="en-US" sz="2000" b="1"/>
              <a:t>Elastic Block Store (EBS)</a:t>
            </a:r>
          </a:p>
        </p:txBody>
      </p:sp>
      <p:sp>
        <p:nvSpPr>
          <p:cNvPr id="3" name="Rectangle 2"/>
          <p:cNvSpPr/>
          <p:nvPr/>
        </p:nvSpPr>
        <p:spPr>
          <a:xfrm>
            <a:off x="288543" y="1473796"/>
            <a:ext cx="8457170" cy="3416320"/>
          </a:xfrm>
          <a:prstGeom prst="rect">
            <a:avLst/>
          </a:prstGeom>
        </p:spPr>
        <p:txBody>
          <a:bodyPr wrap="square">
            <a:spAutoFit/>
          </a:bodyPr>
          <a:lstStyle/>
          <a:p>
            <a:pPr algn="just"/>
            <a:r>
              <a:rPr lang="en-US" sz="1800"/>
              <a:t>Provides persistent block level storage volumes for use with </a:t>
            </a:r>
            <a:r>
              <a:rPr lang="en-US" sz="1800" i="1"/>
              <a:t>EC2</a:t>
            </a:r>
            <a:r>
              <a:rPr lang="en-US" sz="1800"/>
              <a:t> instances;  suitable for database applications, file systems, and applications using raw data devices.</a:t>
            </a:r>
          </a:p>
          <a:p>
            <a:pPr algn="just"/>
            <a:endParaRPr lang="en-US" sz="1800"/>
          </a:p>
          <a:p>
            <a:pPr algn="just"/>
            <a:endParaRPr lang="en-US" sz="1800"/>
          </a:p>
          <a:p>
            <a:pPr algn="just"/>
            <a:r>
              <a:rPr lang="en-US" sz="1800"/>
              <a:t>An </a:t>
            </a:r>
            <a:r>
              <a:rPr lang="en-US" sz="1800" i="1"/>
              <a:t>EC2</a:t>
            </a:r>
            <a:r>
              <a:rPr lang="en-US" sz="1800"/>
              <a:t> instance may mount multiple volumes,  but a volume cannot be shared among multiple instances. </a:t>
            </a:r>
          </a:p>
          <a:p>
            <a:pPr algn="just"/>
            <a:endParaRPr lang="en-US" sz="1800"/>
          </a:p>
          <a:p>
            <a:pPr algn="just"/>
            <a:endParaRPr lang="en-US" sz="1800"/>
          </a:p>
          <a:p>
            <a:pPr algn="just"/>
            <a:r>
              <a:rPr lang="en-US" sz="1800"/>
              <a:t>EBS supports the creation of snapshots of the volumes attached to an instance and then uses them to restart the instance. </a:t>
            </a:r>
          </a:p>
          <a:p>
            <a:pPr algn="just"/>
            <a:endParaRPr lang="en-US" sz="1800"/>
          </a:p>
        </p:txBody>
      </p:sp>
    </p:spTree>
    <p:extLst>
      <p:ext uri="{BB962C8B-B14F-4D97-AF65-F5344CB8AC3E}">
        <p14:creationId xmlns:p14="http://schemas.microsoft.com/office/powerpoint/2010/main" val="1725476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299947" y="645566"/>
            <a:ext cx="1274708" cy="369332"/>
          </a:xfrm>
          <a:prstGeom prst="rect">
            <a:avLst/>
          </a:prstGeom>
        </p:spPr>
        <p:txBody>
          <a:bodyPr wrap="none">
            <a:spAutoFit/>
          </a:bodyPr>
          <a:lstStyle/>
          <a:p>
            <a:r>
              <a:rPr lang="en-US" sz="1800" b="1" err="1"/>
              <a:t>SimpleDB</a:t>
            </a:r>
            <a:endParaRPr lang="en-US" sz="1800" b="1"/>
          </a:p>
        </p:txBody>
      </p:sp>
      <p:sp>
        <p:nvSpPr>
          <p:cNvPr id="3" name="Rectangle 2"/>
          <p:cNvSpPr/>
          <p:nvPr/>
        </p:nvSpPr>
        <p:spPr>
          <a:xfrm>
            <a:off x="299947" y="1433513"/>
            <a:ext cx="8457170" cy="3570208"/>
          </a:xfrm>
          <a:prstGeom prst="rect">
            <a:avLst/>
          </a:prstGeom>
        </p:spPr>
        <p:txBody>
          <a:bodyPr wrap="square">
            <a:spAutoFit/>
          </a:bodyPr>
          <a:lstStyle/>
          <a:p>
            <a:pPr algn="just"/>
            <a:r>
              <a:rPr lang="en-US" sz="1800"/>
              <a:t>Non-relational data store. Supports store and query functions traditionally provided only by  relational databases.</a:t>
            </a:r>
          </a:p>
          <a:p>
            <a:pPr algn="just">
              <a:buFont typeface="Wingdings" panose="05000000000000000000" pitchFamily="2" charset="2"/>
              <a:buNone/>
            </a:pPr>
            <a:r>
              <a:rPr lang="en-US" sz="1800"/>
              <a:t> </a:t>
            </a:r>
          </a:p>
          <a:p>
            <a:pPr algn="just"/>
            <a:r>
              <a:rPr lang="en-US" sz="1800"/>
              <a:t>Supports high performance Web applications; users can store and query data items via Web services requests.</a:t>
            </a:r>
          </a:p>
          <a:p>
            <a:pPr algn="just"/>
            <a:endParaRPr lang="en-US" sz="1800"/>
          </a:p>
          <a:p>
            <a:pPr algn="just"/>
            <a:r>
              <a:rPr lang="en-US" sz="1800"/>
              <a:t>Creates multiple geographically distributed copies of each data item.</a:t>
            </a:r>
          </a:p>
          <a:p>
            <a:pPr algn="just">
              <a:buFont typeface="Wingdings" panose="05000000000000000000" pitchFamily="2" charset="2"/>
              <a:buNone/>
            </a:pPr>
            <a:endParaRPr lang="en-US" sz="1800"/>
          </a:p>
          <a:p>
            <a:pPr algn="just"/>
            <a:r>
              <a:rPr lang="en-US" sz="1800"/>
              <a:t>It manages automatically: </a:t>
            </a:r>
          </a:p>
          <a:p>
            <a:pPr lvl="2"/>
            <a:r>
              <a:rPr lang="en-US"/>
              <a:t>The infrastructure provisioning.</a:t>
            </a:r>
          </a:p>
          <a:p>
            <a:pPr lvl="2"/>
            <a:r>
              <a:rPr lang="en-US"/>
              <a:t>Hardware and software maintenance. </a:t>
            </a:r>
          </a:p>
          <a:p>
            <a:pPr lvl="2"/>
            <a:r>
              <a:rPr lang="en-US"/>
              <a:t>Replication and indexing of data items. </a:t>
            </a:r>
          </a:p>
          <a:p>
            <a:pPr lvl="2"/>
            <a:r>
              <a:rPr lang="en-US"/>
              <a:t>Performance tuning.</a:t>
            </a:r>
          </a:p>
        </p:txBody>
      </p:sp>
      <p:sp>
        <p:nvSpPr>
          <p:cNvPr id="8"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Tree>
    <p:extLst>
      <p:ext uri="{BB962C8B-B14F-4D97-AF65-F5344CB8AC3E}">
        <p14:creationId xmlns:p14="http://schemas.microsoft.com/office/powerpoint/2010/main" val="3905647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00975" y="723140"/>
            <a:ext cx="3785011" cy="400110"/>
          </a:xfrm>
          <a:prstGeom prst="rect">
            <a:avLst/>
          </a:prstGeom>
        </p:spPr>
        <p:txBody>
          <a:bodyPr wrap="none">
            <a:spAutoFit/>
          </a:bodyPr>
          <a:lstStyle/>
          <a:p>
            <a:r>
              <a:rPr lang="en-US" sz="2000" b="1"/>
              <a:t>SQS  -  Simple Queue Service</a:t>
            </a:r>
          </a:p>
        </p:txBody>
      </p:sp>
      <p:sp>
        <p:nvSpPr>
          <p:cNvPr id="3" name="Rectangle 2"/>
          <p:cNvSpPr/>
          <p:nvPr/>
        </p:nvSpPr>
        <p:spPr>
          <a:xfrm>
            <a:off x="300975" y="1466910"/>
            <a:ext cx="8457170" cy="3693319"/>
          </a:xfrm>
          <a:prstGeom prst="rect">
            <a:avLst/>
          </a:prstGeom>
        </p:spPr>
        <p:txBody>
          <a:bodyPr wrap="square">
            <a:spAutoFit/>
          </a:bodyPr>
          <a:lstStyle/>
          <a:p>
            <a:pPr algn="just"/>
            <a:r>
              <a:rPr lang="en-US" sz="1800"/>
              <a:t>Hosted message queues are accessed through standard SOAP and Query interfaces. </a:t>
            </a:r>
          </a:p>
          <a:p>
            <a:pPr algn="just"/>
            <a:endParaRPr lang="en-US" sz="1800"/>
          </a:p>
          <a:p>
            <a:pPr algn="just"/>
            <a:r>
              <a:rPr lang="en-US" sz="1800"/>
              <a:t>Supports automated workflows - </a:t>
            </a:r>
            <a:r>
              <a:rPr lang="en-US" sz="1800" i="1"/>
              <a:t>EC2</a:t>
            </a:r>
            <a:r>
              <a:rPr lang="en-US" sz="1800"/>
              <a:t> instances can coordinate by sending and receiving SQS messages. </a:t>
            </a:r>
          </a:p>
          <a:p>
            <a:pPr algn="just">
              <a:buFont typeface="Wingdings" panose="05000000000000000000" pitchFamily="2" charset="2"/>
              <a:buNone/>
            </a:pPr>
            <a:r>
              <a:rPr lang="en-US" sz="1800"/>
              <a:t> </a:t>
            </a:r>
          </a:p>
          <a:p>
            <a:pPr algn="just"/>
            <a:r>
              <a:rPr lang="en-US" sz="1800"/>
              <a:t>Applications using SQS can run independently and asynchronously, and do not need to be developed with the same technologies. </a:t>
            </a:r>
          </a:p>
          <a:p>
            <a:pPr algn="just">
              <a:buFont typeface="Wingdings" panose="05000000000000000000" pitchFamily="2" charset="2"/>
              <a:buNone/>
            </a:pPr>
            <a:r>
              <a:rPr lang="en-US" sz="1800"/>
              <a:t> </a:t>
            </a:r>
          </a:p>
          <a:p>
            <a:pPr algn="just"/>
            <a:r>
              <a:rPr lang="en-US" sz="1800"/>
              <a:t>A received message is “locked'' during processing;  if processing fails, the lock expires and the message is available again.</a:t>
            </a:r>
          </a:p>
          <a:p>
            <a:pPr algn="just">
              <a:buFont typeface="Wingdings" panose="05000000000000000000" pitchFamily="2" charset="2"/>
              <a:buNone/>
            </a:pPr>
            <a:r>
              <a:rPr lang="en-US" sz="1800"/>
              <a:t> </a:t>
            </a:r>
          </a:p>
          <a:p>
            <a:pPr algn="just"/>
            <a:r>
              <a:rPr lang="en-US" sz="1800"/>
              <a:t>Queue sharing can be restricted by IP address and time-of-day</a:t>
            </a:r>
          </a:p>
        </p:txBody>
      </p:sp>
    </p:spTree>
    <p:extLst>
      <p:ext uri="{BB962C8B-B14F-4D97-AF65-F5344CB8AC3E}">
        <p14:creationId xmlns:p14="http://schemas.microsoft.com/office/powerpoint/2010/main" val="42417380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2" name="Rectangle 1"/>
          <p:cNvSpPr/>
          <p:nvPr/>
        </p:nvSpPr>
        <p:spPr>
          <a:xfrm>
            <a:off x="300975" y="671513"/>
            <a:ext cx="1672381" cy="400110"/>
          </a:xfrm>
          <a:prstGeom prst="rect">
            <a:avLst/>
          </a:prstGeom>
        </p:spPr>
        <p:txBody>
          <a:bodyPr wrap="none">
            <a:spAutoFit/>
          </a:bodyPr>
          <a:lstStyle/>
          <a:p>
            <a:r>
              <a:rPr lang="en-US" sz="2000" b="1" err="1"/>
              <a:t>CloudWatch</a:t>
            </a:r>
            <a:endParaRPr lang="en-US" sz="2000" b="1"/>
          </a:p>
        </p:txBody>
      </p:sp>
      <p:sp>
        <p:nvSpPr>
          <p:cNvPr id="3" name="Rectangle 2"/>
          <p:cNvSpPr/>
          <p:nvPr/>
        </p:nvSpPr>
        <p:spPr>
          <a:xfrm>
            <a:off x="300974" y="1349263"/>
            <a:ext cx="8572385" cy="3970318"/>
          </a:xfrm>
          <a:prstGeom prst="rect">
            <a:avLst/>
          </a:prstGeom>
        </p:spPr>
        <p:txBody>
          <a:bodyPr wrap="square">
            <a:spAutoFit/>
          </a:bodyPr>
          <a:lstStyle/>
          <a:p>
            <a:pPr algn="just"/>
            <a:r>
              <a:rPr lang="en-US" sz="1800"/>
              <a:t>Monitoring infrastructure used by application developers, users, and system administrators to collect and track metrics important for optimizing the performance of applications and for increasing the efficiency of resource utilization. </a:t>
            </a:r>
          </a:p>
          <a:p>
            <a:pPr algn="just"/>
            <a:endParaRPr lang="en-US" sz="1800"/>
          </a:p>
          <a:p>
            <a:pPr algn="just"/>
            <a:r>
              <a:rPr lang="en-US" sz="1800"/>
              <a:t>Without installing any software a user can monitor either seven or eight pre-selected metrics and then view graphs and statistics for these metrics.</a:t>
            </a:r>
          </a:p>
          <a:p>
            <a:pPr algn="just"/>
            <a:endParaRPr lang="en-US" sz="1800"/>
          </a:p>
          <a:p>
            <a:pPr algn="just"/>
            <a:r>
              <a:rPr lang="en-US" sz="1800"/>
              <a:t>When launching an Amazon Machine Image (AMI) the user can start the </a:t>
            </a:r>
            <a:r>
              <a:rPr lang="en-US" sz="1800" err="1"/>
              <a:t>CloudWatch</a:t>
            </a:r>
            <a:r>
              <a:rPr lang="en-US" sz="1800"/>
              <a:t> and specify the type of monitoring: </a:t>
            </a:r>
          </a:p>
          <a:p>
            <a:pPr algn="just"/>
            <a:endParaRPr lang="en-US" sz="1800"/>
          </a:p>
          <a:p>
            <a:pPr marL="742950" lvl="1" indent="-285750" algn="just">
              <a:buFont typeface="Arial" panose="020B0604020202020204" pitchFamily="34" charset="0"/>
              <a:buChar char="•"/>
            </a:pPr>
            <a:r>
              <a:rPr lang="en-US" sz="1800"/>
              <a:t>Basic Monitoring - free of charge; collects data at five-minute intervals for up to seven metrics. </a:t>
            </a:r>
          </a:p>
          <a:p>
            <a:pPr marL="742950" lvl="1" indent="-285750" algn="just">
              <a:buFont typeface="Arial" panose="020B0604020202020204" pitchFamily="34" charset="0"/>
              <a:buChar char="•"/>
            </a:pPr>
            <a:r>
              <a:rPr lang="en-US" sz="1800"/>
              <a:t>Detailed Monitoring  - subject to charge; collects data at one minute interval. </a:t>
            </a:r>
          </a:p>
        </p:txBody>
      </p:sp>
    </p:spTree>
    <p:extLst>
      <p:ext uri="{BB962C8B-B14F-4D97-AF65-F5344CB8AC3E}">
        <p14:creationId xmlns:p14="http://schemas.microsoft.com/office/powerpoint/2010/main" val="2775468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2" name="Rectangle 1"/>
          <p:cNvSpPr/>
          <p:nvPr/>
        </p:nvSpPr>
        <p:spPr>
          <a:xfrm>
            <a:off x="300975" y="671513"/>
            <a:ext cx="1672381" cy="400110"/>
          </a:xfrm>
          <a:prstGeom prst="rect">
            <a:avLst/>
          </a:prstGeom>
        </p:spPr>
        <p:txBody>
          <a:bodyPr wrap="none">
            <a:spAutoFit/>
          </a:bodyPr>
          <a:lstStyle/>
          <a:p>
            <a:r>
              <a:rPr lang="en-US" sz="2000" b="1" err="1"/>
              <a:t>CloudWatch</a:t>
            </a:r>
            <a:endParaRPr lang="en-US" sz="2000" b="1"/>
          </a:p>
        </p:txBody>
      </p:sp>
      <p:sp>
        <p:nvSpPr>
          <p:cNvPr id="4" name="Rectangle 3"/>
          <p:cNvSpPr/>
          <p:nvPr/>
        </p:nvSpPr>
        <p:spPr>
          <a:xfrm>
            <a:off x="289699" y="1297633"/>
            <a:ext cx="6557025" cy="338554"/>
          </a:xfrm>
          <a:prstGeom prst="rect">
            <a:avLst/>
          </a:prstGeom>
        </p:spPr>
        <p:txBody>
          <a:bodyPr wrap="square">
            <a:spAutoFit/>
          </a:bodyPr>
          <a:lstStyle/>
          <a:p>
            <a:r>
              <a:rPr lang="en-US" b="1"/>
              <a:t>Terms associated with </a:t>
            </a:r>
            <a:r>
              <a:rPr lang="en-US" b="1" err="1"/>
              <a:t>CloudWatch</a:t>
            </a:r>
            <a:endParaRPr lang="en-US" b="1"/>
          </a:p>
        </p:txBody>
      </p:sp>
      <p:sp>
        <p:nvSpPr>
          <p:cNvPr id="5" name="Rectangle 4"/>
          <p:cNvSpPr/>
          <p:nvPr/>
        </p:nvSpPr>
        <p:spPr>
          <a:xfrm>
            <a:off x="193830" y="2274838"/>
            <a:ext cx="8679530" cy="3139321"/>
          </a:xfrm>
          <a:prstGeom prst="rect">
            <a:avLst/>
          </a:prstGeom>
        </p:spPr>
        <p:txBody>
          <a:bodyPr wrap="square">
            <a:spAutoFit/>
          </a:bodyPr>
          <a:lstStyle/>
          <a:p>
            <a:pPr algn="just"/>
            <a:r>
              <a:rPr lang="en-US"/>
              <a:t> </a:t>
            </a:r>
            <a:r>
              <a:rPr lang="en-US" sz="1800"/>
              <a:t>Dashboards: </a:t>
            </a:r>
            <a:r>
              <a:rPr lang="en-US" sz="1800" err="1"/>
              <a:t>CloudWatch</a:t>
            </a:r>
            <a:r>
              <a:rPr lang="en-US" sz="1800"/>
              <a:t> is used to create dashboards to show what is happening with our AWS environment.</a:t>
            </a:r>
          </a:p>
          <a:p>
            <a:pPr algn="just"/>
            <a:endParaRPr lang="en-US" sz="1800"/>
          </a:p>
          <a:p>
            <a:pPr algn="just"/>
            <a:endParaRPr lang="en-US" sz="1800"/>
          </a:p>
          <a:p>
            <a:pPr algn="just"/>
            <a:r>
              <a:rPr lang="en-US" sz="1800"/>
              <a:t>Alarms: Allows us to set alarms to notify whenever a particular threshold is hit.</a:t>
            </a:r>
          </a:p>
          <a:p>
            <a:pPr algn="just"/>
            <a:endParaRPr lang="en-US" sz="1800"/>
          </a:p>
          <a:p>
            <a:pPr algn="just"/>
            <a:endParaRPr lang="en-US" sz="1800"/>
          </a:p>
          <a:p>
            <a:pPr algn="just"/>
            <a:r>
              <a:rPr lang="en-US" sz="1800"/>
              <a:t>Logs: </a:t>
            </a:r>
            <a:r>
              <a:rPr lang="en-US" sz="1800" err="1"/>
              <a:t>CloudWatch</a:t>
            </a:r>
            <a:r>
              <a:rPr lang="en-US" sz="1800"/>
              <a:t> logs help  to aggregate, monitor, and store logs.</a:t>
            </a:r>
          </a:p>
          <a:p>
            <a:pPr algn="just"/>
            <a:endParaRPr lang="en-US" sz="1800"/>
          </a:p>
          <a:p>
            <a:pPr algn="just"/>
            <a:endParaRPr lang="en-US" sz="1800"/>
          </a:p>
          <a:p>
            <a:pPr algn="just"/>
            <a:r>
              <a:rPr lang="en-US" sz="1800"/>
              <a:t>Events: </a:t>
            </a:r>
            <a:r>
              <a:rPr lang="en-US" sz="1800" err="1"/>
              <a:t>CloudWatch</a:t>
            </a:r>
            <a:r>
              <a:rPr lang="en-US" sz="1800"/>
              <a:t> help  to respond to state changes to your AWS resources.</a:t>
            </a:r>
          </a:p>
        </p:txBody>
      </p:sp>
    </p:spTree>
    <p:extLst>
      <p:ext uri="{BB962C8B-B14F-4D97-AF65-F5344CB8AC3E}">
        <p14:creationId xmlns:p14="http://schemas.microsoft.com/office/powerpoint/2010/main" val="35812685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 name="Date Placeholder 5"/>
          <p:cNvSpPr>
            <a:spLocks noGrp="1"/>
          </p:cNvSpPr>
          <p:nvPr>
            <p:ph type="dt" sz="quarter" idx="12"/>
          </p:nvPr>
        </p:nvSpPr>
        <p:spPr>
          <a:xfrm>
            <a:off x="0" y="6239534"/>
            <a:ext cx="1628870" cy="3079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t>Dan C. </a:t>
            </a:r>
            <a:r>
              <a:rPr lang="en-US" err="1"/>
              <a:t>Marinescu</a:t>
            </a:r>
            <a:endParaRPr lang="en-US"/>
          </a:p>
        </p:txBody>
      </p:sp>
      <p:sp>
        <p:nvSpPr>
          <p:cNvPr id="3" name="Rectangle 2"/>
          <p:cNvSpPr/>
          <p:nvPr/>
        </p:nvSpPr>
        <p:spPr>
          <a:xfrm>
            <a:off x="343415" y="3190488"/>
            <a:ext cx="8141860" cy="1938992"/>
          </a:xfrm>
          <a:prstGeom prst="rect">
            <a:avLst/>
          </a:prstGeom>
        </p:spPr>
        <p:txBody>
          <a:bodyPr wrap="square">
            <a:spAutoFit/>
          </a:bodyPr>
          <a:lstStyle/>
          <a:p>
            <a:pPr algn="just"/>
            <a:r>
              <a:rPr lang="en-US" sz="2000" b="1"/>
              <a:t>Elastic </a:t>
            </a:r>
            <a:r>
              <a:rPr lang="en-US" sz="2000" b="1" err="1"/>
              <a:t>MapReduce</a:t>
            </a:r>
            <a:r>
              <a:rPr lang="en-US" sz="2000" b="1"/>
              <a:t> (EMR) : </a:t>
            </a:r>
            <a:r>
              <a:rPr lang="en-US" sz="2000"/>
              <a:t>supports processing of large amounts of data using a hosted </a:t>
            </a:r>
            <a:r>
              <a:rPr lang="en-US" sz="2000" err="1"/>
              <a:t>Hadoop</a:t>
            </a:r>
            <a:r>
              <a:rPr lang="en-US" sz="2000"/>
              <a:t> running on </a:t>
            </a:r>
            <a:r>
              <a:rPr lang="en-US" sz="2000" i="1"/>
              <a:t>EC2</a:t>
            </a:r>
            <a:r>
              <a:rPr lang="en-US" sz="2000"/>
              <a:t>. </a:t>
            </a:r>
          </a:p>
          <a:p>
            <a:pPr algn="just"/>
            <a:endParaRPr lang="en-US" sz="2000"/>
          </a:p>
          <a:p>
            <a:pPr algn="just"/>
            <a:endParaRPr lang="en-US" sz="2000"/>
          </a:p>
          <a:p>
            <a:pPr algn="just"/>
            <a:r>
              <a:rPr lang="en-US" sz="2000" b="1" err="1"/>
              <a:t>DynamoDB</a:t>
            </a:r>
            <a:r>
              <a:rPr lang="en-US" sz="2000" b="1"/>
              <a:t> : </a:t>
            </a:r>
            <a:r>
              <a:rPr lang="en-US" sz="2000"/>
              <a:t>scalable and low-latency fully managed </a:t>
            </a:r>
            <a:r>
              <a:rPr lang="en-US" sz="2000" err="1"/>
              <a:t>NoSQL</a:t>
            </a:r>
            <a:r>
              <a:rPr lang="en-US" sz="2000"/>
              <a:t> database service. </a:t>
            </a:r>
          </a:p>
        </p:txBody>
      </p:sp>
      <p:sp>
        <p:nvSpPr>
          <p:cNvPr id="11" name="Rectangle 10"/>
          <p:cNvSpPr/>
          <p:nvPr/>
        </p:nvSpPr>
        <p:spPr>
          <a:xfrm>
            <a:off x="343415" y="1066800"/>
            <a:ext cx="8457170" cy="1631216"/>
          </a:xfrm>
          <a:prstGeom prst="rect">
            <a:avLst/>
          </a:prstGeom>
        </p:spPr>
        <p:txBody>
          <a:bodyPr wrap="square">
            <a:spAutoFit/>
          </a:bodyPr>
          <a:lstStyle/>
          <a:p>
            <a:pPr algn="just"/>
            <a:r>
              <a:rPr lang="en-US" sz="2000" b="1" err="1"/>
              <a:t>CloudFront</a:t>
            </a:r>
            <a:r>
              <a:rPr lang="en-US" sz="2000" b="1"/>
              <a:t> : </a:t>
            </a:r>
            <a:r>
              <a:rPr lang="en-US" sz="2000"/>
              <a:t>web service for content delivery. </a:t>
            </a:r>
          </a:p>
          <a:p>
            <a:pPr algn="just"/>
            <a:endParaRPr lang="en-US" sz="2000"/>
          </a:p>
          <a:p>
            <a:pPr algn="just"/>
            <a:endParaRPr lang="en-US" sz="2000"/>
          </a:p>
          <a:p>
            <a:pPr algn="just"/>
            <a:r>
              <a:rPr lang="en-US" sz="2000" b="1"/>
              <a:t>Elastic Load Balancer : </a:t>
            </a:r>
            <a:r>
              <a:rPr lang="en-US" sz="2000"/>
              <a:t>automatically distributes the incoming  requests across multiple instances of the application.. </a:t>
            </a:r>
          </a:p>
        </p:txBody>
      </p:sp>
    </p:spTree>
    <p:extLst>
      <p:ext uri="{BB962C8B-B14F-4D97-AF65-F5344CB8AC3E}">
        <p14:creationId xmlns:p14="http://schemas.microsoft.com/office/powerpoint/2010/main" val="4272749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49" name="Rectangle 4"/>
          <p:cNvSpPr>
            <a:spLocks noChangeArrowheads="1"/>
          </p:cNvSpPr>
          <p:nvPr/>
        </p:nvSpPr>
        <p:spPr bwMode="auto">
          <a:xfrm>
            <a:off x="495300" y="495300"/>
            <a:ext cx="8115300"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just">
              <a:spcBef>
                <a:spcPct val="0"/>
              </a:spcBef>
              <a:buFontTx/>
              <a:buNone/>
            </a:pPr>
            <a:r>
              <a:rPr lang="en-US" sz="1800"/>
              <a:t>				</a:t>
            </a:r>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endParaRPr lang="en-US" sz="1800" b="1"/>
          </a:p>
          <a:p>
            <a:pPr algn="just">
              <a:spcBef>
                <a:spcPct val="0"/>
              </a:spcBef>
              <a:buFontTx/>
              <a:buNone/>
            </a:pPr>
            <a:r>
              <a:rPr lang="en-US" sz="1800" b="1"/>
              <a:t>				</a:t>
            </a:r>
            <a:endParaRPr lang="en-IN" b="1"/>
          </a:p>
        </p:txBody>
      </p:sp>
      <p:sp>
        <p:nvSpPr>
          <p:cNvPr id="6150" name="Rectangle 5"/>
          <p:cNvSpPr>
            <a:spLocks noChangeArrowheads="1"/>
          </p:cNvSpPr>
          <p:nvPr/>
        </p:nvSpPr>
        <p:spPr bwMode="auto">
          <a:xfrm>
            <a:off x="165100" y="854075"/>
            <a:ext cx="874712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IN" sz="1600" b="1"/>
              <a:t>Cloud Security:	</a:t>
            </a:r>
            <a:endParaRPr lang="en-US" sz="1600"/>
          </a:p>
          <a:p>
            <a:pPr algn="just">
              <a:buNone/>
            </a:pPr>
            <a:r>
              <a:rPr lang="en-IN" sz="1600"/>
              <a:t>Information Security, Basic Terminology, Cloud security risks, Security concerns and Threats, Privacy and privacy impact assessment, Trust, Operating system security, Virtual machine Security, Security of virtualization, Security risks posed by shared images, Security risks posed by a management OS, A trusted virtual machine monitor,</a:t>
            </a:r>
            <a:r>
              <a:rPr lang="en-IN" sz="1600" b="1"/>
              <a:t> </a:t>
            </a:r>
            <a:r>
              <a:rPr lang="en-IN" sz="1600"/>
              <a:t>Access Control and Identity Management in Cloud, Governance, Risk and Compliance, Virtualization Security Management, Trusted Cloud Computing</a:t>
            </a:r>
            <a:r>
              <a:rPr lang="en-IN" sz="1600" b="1"/>
              <a:t>	                                                                  [6 Hours]		</a:t>
            </a:r>
            <a:r>
              <a:rPr lang="en-IN" sz="1600"/>
              <a:t>			                                           </a:t>
            </a:r>
            <a:endParaRPr lang="en-IN" sz="1600" b="1"/>
          </a:p>
          <a:p>
            <a:pPr algn="just">
              <a:buNone/>
            </a:pPr>
            <a:endParaRPr lang="en-IN" sz="1600" b="1"/>
          </a:p>
          <a:p>
            <a:pPr>
              <a:buNone/>
            </a:pPr>
            <a:r>
              <a:rPr lang="en-IN" sz="1600" b="1"/>
              <a:t>Cloud Tools:</a:t>
            </a:r>
            <a:endParaRPr lang="en-US" sz="1600"/>
          </a:p>
          <a:p>
            <a:pPr algn="just">
              <a:buNone/>
            </a:pPr>
            <a:r>
              <a:rPr lang="en-IN" sz="1600"/>
              <a:t>Overview of cloud software: Eucalyptus, Open Nebula/Open stack, </a:t>
            </a:r>
            <a:r>
              <a:rPr lang="en-IN" sz="1600" err="1"/>
              <a:t>CloudSim</a:t>
            </a:r>
            <a:r>
              <a:rPr lang="en-IN" sz="1600"/>
              <a:t> Framework: Modelling and simulating the cloud environment	                                                     </a:t>
            </a:r>
            <a:r>
              <a:rPr lang="en-IN" sz="1600" b="1"/>
              <a:t>[3 Hours]</a:t>
            </a:r>
            <a:endParaRPr lang="en-US" sz="1600"/>
          </a:p>
          <a:p>
            <a:pPr algn="just">
              <a:buNone/>
            </a:pPr>
            <a:endParaRPr lang="en-US" sz="1600"/>
          </a:p>
        </p:txBody>
      </p:sp>
    </p:spTree>
    <p:extLst>
      <p:ext uri="{BB962C8B-B14F-4D97-AF65-F5344CB8AC3E}">
        <p14:creationId xmlns:p14="http://schemas.microsoft.com/office/powerpoint/2010/main" val="385375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2000" b="1"/>
              <a:t>Content Delivery Network (CDN)</a:t>
            </a:r>
          </a:p>
        </p:txBody>
      </p:sp>
      <p:sp>
        <p:nvSpPr>
          <p:cNvPr id="3" name="TextBox 2"/>
          <p:cNvSpPr txBox="1"/>
          <p:nvPr/>
        </p:nvSpPr>
        <p:spPr>
          <a:xfrm>
            <a:off x="304800" y="1567259"/>
            <a:ext cx="8453345" cy="2246769"/>
          </a:xfrm>
          <a:prstGeom prst="rect">
            <a:avLst/>
          </a:prstGeom>
          <a:noFill/>
        </p:spPr>
        <p:txBody>
          <a:bodyPr wrap="square" rtlCol="0">
            <a:spAutoFit/>
          </a:bodyPr>
          <a:lstStyle/>
          <a:p>
            <a:pPr algn="just"/>
            <a:r>
              <a:rPr lang="en-US" sz="2000"/>
              <a:t>CDN is a network of distributed servers containing content replicas that serve by delivering web-content against each request from a suitable content server based on the geographic location of the origin of the request and the location of content server.</a:t>
            </a:r>
          </a:p>
          <a:p>
            <a:pPr algn="just"/>
            <a:endParaRPr lang="en-US" sz="2000"/>
          </a:p>
          <a:p>
            <a:pPr algn="just"/>
            <a:r>
              <a:rPr lang="en-US" sz="2000"/>
              <a:t>The service is particularly  effective in speeding up the delivery of web-content during high traffic in the network.</a:t>
            </a:r>
          </a:p>
        </p:txBody>
      </p:sp>
    </p:spTree>
    <p:extLst>
      <p:ext uri="{BB962C8B-B14F-4D97-AF65-F5344CB8AC3E}">
        <p14:creationId xmlns:p14="http://schemas.microsoft.com/office/powerpoint/2010/main" val="24609486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Cloud Front</a:t>
            </a:r>
          </a:p>
        </p:txBody>
      </p:sp>
      <p:sp>
        <p:nvSpPr>
          <p:cNvPr id="3" name="TextBox 2"/>
          <p:cNvSpPr txBox="1"/>
          <p:nvPr/>
        </p:nvSpPr>
        <p:spPr>
          <a:xfrm>
            <a:off x="304800" y="1582648"/>
            <a:ext cx="8338130" cy="2585323"/>
          </a:xfrm>
          <a:prstGeom prst="rect">
            <a:avLst/>
          </a:prstGeom>
          <a:noFill/>
        </p:spPr>
        <p:txBody>
          <a:bodyPr wrap="square" rtlCol="0">
            <a:spAutoFit/>
          </a:bodyPr>
          <a:lstStyle/>
          <a:p>
            <a:pPr marL="342900" indent="-342900" algn="just">
              <a:buFont typeface="Arial" panose="020B0604020202020204" pitchFamily="34" charset="0"/>
              <a:buChar char="•"/>
            </a:pPr>
            <a:r>
              <a:rPr lang="en-US" sz="1800" err="1"/>
              <a:t>CloudFront</a:t>
            </a:r>
            <a:r>
              <a:rPr lang="en-US" sz="1800"/>
              <a:t> is a content delivery service offered by Amazon.</a:t>
            </a:r>
          </a:p>
          <a:p>
            <a:pPr algn="just"/>
            <a:endParaRPr lang="en-US" sz="1800"/>
          </a:p>
          <a:p>
            <a:pPr marL="342900" indent="-342900" algn="just">
              <a:buFont typeface="Arial" panose="020B0604020202020204" pitchFamily="34" charset="0"/>
              <a:buChar char="•"/>
            </a:pPr>
            <a:r>
              <a:rPr lang="en-US" sz="1800"/>
              <a:t>The service was launched in 2008 and operates on a pay-as-use basis.</a:t>
            </a:r>
          </a:p>
          <a:p>
            <a:pPr marL="342900" indent="-342900" algn="just">
              <a:buFont typeface="Arial" panose="020B0604020202020204" pitchFamily="34" charset="0"/>
              <a:buChar char="•"/>
            </a:pPr>
            <a:endParaRPr lang="en-US" sz="1800"/>
          </a:p>
          <a:p>
            <a:pPr marL="342900" indent="-342900" algn="just">
              <a:buFont typeface="Arial" panose="020B0604020202020204" pitchFamily="34" charset="0"/>
              <a:buChar char="•"/>
            </a:pPr>
            <a:r>
              <a:rPr lang="en-US" sz="1800" err="1"/>
              <a:t>CloudFront</a:t>
            </a:r>
            <a:r>
              <a:rPr lang="en-US" sz="1800"/>
              <a:t> delivers content through a worldwide network of edge locations.</a:t>
            </a:r>
          </a:p>
          <a:p>
            <a:pPr marL="342900" indent="-342900" algn="just">
              <a:buFont typeface="Arial" panose="020B0604020202020204" pitchFamily="34" charset="0"/>
              <a:buChar char="•"/>
            </a:pPr>
            <a:endParaRPr lang="en-US" sz="1800"/>
          </a:p>
          <a:p>
            <a:pPr marL="342900" indent="-342900" algn="just">
              <a:buFont typeface="Arial" panose="020B0604020202020204" pitchFamily="34" charset="0"/>
              <a:buChar char="•"/>
            </a:pPr>
            <a:r>
              <a:rPr lang="en-US" sz="1800"/>
              <a:t>The service operates from more than 50 edge locations throughout the world.</a:t>
            </a:r>
          </a:p>
          <a:p>
            <a:pPr marL="342900" indent="-342900" algn="just">
              <a:buFont typeface="Arial" panose="020B0604020202020204" pitchFamily="34" charset="0"/>
              <a:buChar char="•"/>
            </a:pPr>
            <a:endParaRPr lang="en-US" sz="1800"/>
          </a:p>
          <a:p>
            <a:pPr marL="342900" indent="-342900" algn="just">
              <a:buFont typeface="Arial" panose="020B0604020202020204" pitchFamily="34" charset="0"/>
              <a:buChar char="•"/>
            </a:pPr>
            <a:r>
              <a:rPr lang="en-US" sz="1800"/>
              <a:t>It works seamlessly with S3  but can be used as stand-alone too.</a:t>
            </a:r>
          </a:p>
        </p:txBody>
      </p:sp>
    </p:spTree>
    <p:extLst>
      <p:ext uri="{BB962C8B-B14F-4D97-AF65-F5344CB8AC3E}">
        <p14:creationId xmlns:p14="http://schemas.microsoft.com/office/powerpoint/2010/main" val="4336501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1800" b="1"/>
              <a:t>Cloud Front</a:t>
            </a:r>
          </a:p>
        </p:txBody>
      </p:sp>
      <p:sp>
        <p:nvSpPr>
          <p:cNvPr id="2" name="TextBox 1"/>
          <p:cNvSpPr txBox="1"/>
          <p:nvPr/>
        </p:nvSpPr>
        <p:spPr>
          <a:xfrm>
            <a:off x="285612" y="1422370"/>
            <a:ext cx="8261321" cy="3139321"/>
          </a:xfrm>
          <a:prstGeom prst="rect">
            <a:avLst/>
          </a:prstGeom>
          <a:noFill/>
        </p:spPr>
        <p:txBody>
          <a:bodyPr wrap="square" rtlCol="0">
            <a:spAutoFit/>
          </a:bodyPr>
          <a:lstStyle/>
          <a:p>
            <a:r>
              <a:rPr lang="en-US" sz="2000" b="1"/>
              <a:t>Usage</a:t>
            </a:r>
          </a:p>
          <a:p>
            <a:endParaRPr lang="en-US"/>
          </a:p>
          <a:p>
            <a:pPr marL="285750" indent="-285750" algn="just">
              <a:buFont typeface="Arial" panose="020B0604020202020204" pitchFamily="34" charset="0"/>
              <a:buChar char="•"/>
            </a:pPr>
            <a:r>
              <a:rPr lang="en-US" sz="1800"/>
              <a:t>When a client requests a page using that domain name, CF identifies the best edge location to serve our content.</a:t>
            </a:r>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r>
              <a:rPr lang="en-US" sz="1800"/>
              <a:t>If an edge location </a:t>
            </a:r>
            <a:r>
              <a:rPr lang="en-US" sz="1800" err="1"/>
              <a:t>doesent</a:t>
            </a:r>
            <a:r>
              <a:rPr lang="en-US" sz="1800"/>
              <a:t> have a copy of the file then CF identifies the origin server from URL and copies contents to edge location.</a:t>
            </a:r>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endParaRPr lang="en-US" sz="1800"/>
          </a:p>
          <a:p>
            <a:pPr marL="285750" indent="-285750" algn="just">
              <a:buFont typeface="Arial" panose="020B0604020202020204" pitchFamily="34" charset="0"/>
              <a:buChar char="•"/>
            </a:pPr>
            <a:r>
              <a:rPr lang="en-US" sz="1800"/>
              <a:t>Amazon </a:t>
            </a:r>
            <a:r>
              <a:rPr lang="en-US" sz="1800" err="1"/>
              <a:t>CloudFront</a:t>
            </a:r>
            <a:r>
              <a:rPr lang="en-US" sz="1800"/>
              <a:t> uses the expiration period  on  files( default 24 hours)</a:t>
            </a:r>
          </a:p>
        </p:txBody>
      </p:sp>
    </p:spTree>
    <p:extLst>
      <p:ext uri="{BB962C8B-B14F-4D97-AF65-F5344CB8AC3E}">
        <p14:creationId xmlns:p14="http://schemas.microsoft.com/office/powerpoint/2010/main" val="40570687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EDFD0-5070-44ED-BE76-8955E334D5E1}"/>
              </a:ext>
            </a:extLst>
          </p:cNvPr>
          <p:cNvSpPr>
            <a:spLocks noGrp="1"/>
          </p:cNvSpPr>
          <p:nvPr>
            <p:ph type="title"/>
          </p:nvPr>
        </p:nvSpPr>
        <p:spPr/>
        <p:txBody>
          <a:bodyPr/>
          <a:lstStyle/>
          <a:p>
            <a:r>
              <a:rPr lang="en-IN"/>
              <a:t>Google Cloud Services</a:t>
            </a:r>
          </a:p>
        </p:txBody>
      </p:sp>
      <p:sp>
        <p:nvSpPr>
          <p:cNvPr id="3" name="Content Placeholder 2">
            <a:extLst>
              <a:ext uri="{FF2B5EF4-FFF2-40B4-BE49-F238E27FC236}">
                <a16:creationId xmlns:a16="http://schemas.microsoft.com/office/drawing/2014/main" id="{BE86C5FA-694B-4AF1-B0CC-773C21AD2D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BF895C-B309-457D-8450-4358E4171AE3}"/>
              </a:ext>
            </a:extLst>
          </p:cNvPr>
          <p:cNvPicPr>
            <a:picLocks noChangeAspect="1"/>
          </p:cNvPicPr>
          <p:nvPr/>
        </p:nvPicPr>
        <p:blipFill>
          <a:blip r:embed="rId2"/>
          <a:stretch>
            <a:fillRect/>
          </a:stretch>
        </p:blipFill>
        <p:spPr>
          <a:xfrm>
            <a:off x="0" y="1619672"/>
            <a:ext cx="9144000" cy="3618655"/>
          </a:xfrm>
          <a:prstGeom prst="rect">
            <a:avLst/>
          </a:prstGeom>
        </p:spPr>
      </p:pic>
    </p:spTree>
    <p:extLst>
      <p:ext uri="{BB962C8B-B14F-4D97-AF65-F5344CB8AC3E}">
        <p14:creationId xmlns:p14="http://schemas.microsoft.com/office/powerpoint/2010/main" val="6662067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C5DB1-7C88-4AA2-9023-9E3F3F89F3B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54B05C7-186B-4093-9536-14250484A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2080" y="-568642"/>
            <a:ext cx="8229600" cy="7924164"/>
          </a:xfrm>
        </p:spPr>
      </p:pic>
    </p:spTree>
    <p:extLst>
      <p:ext uri="{BB962C8B-B14F-4D97-AF65-F5344CB8AC3E}">
        <p14:creationId xmlns:p14="http://schemas.microsoft.com/office/powerpoint/2010/main" val="19237928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C252-C4C9-47A4-B539-6561AF359E7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552DB10-EBEA-4E55-BD7D-ECD29D788C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2727" y="1692166"/>
            <a:ext cx="5734050" cy="4578213"/>
          </a:xfrm>
        </p:spPr>
      </p:pic>
    </p:spTree>
    <p:extLst>
      <p:ext uri="{BB962C8B-B14F-4D97-AF65-F5344CB8AC3E}">
        <p14:creationId xmlns:p14="http://schemas.microsoft.com/office/powerpoint/2010/main" val="17899148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sp>
        <p:nvSpPr>
          <p:cNvPr id="6150" name="Rectangle 5"/>
          <p:cNvSpPr>
            <a:spLocks noChangeArrowheads="1"/>
          </p:cNvSpPr>
          <p:nvPr/>
        </p:nvSpPr>
        <p:spPr bwMode="auto">
          <a:xfrm>
            <a:off x="165100" y="854075"/>
            <a:ext cx="8747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None/>
            </a:pPr>
            <a:r>
              <a:rPr lang="en-US" sz="2400" b="1"/>
              <a:t>Microsoft  Azure</a:t>
            </a:r>
          </a:p>
        </p:txBody>
      </p:sp>
      <p:sp>
        <p:nvSpPr>
          <p:cNvPr id="3" name="Rectangle 2"/>
          <p:cNvSpPr/>
          <p:nvPr/>
        </p:nvSpPr>
        <p:spPr>
          <a:xfrm>
            <a:off x="304800" y="1627479"/>
            <a:ext cx="8376535" cy="2862322"/>
          </a:xfrm>
          <a:prstGeom prst="rect">
            <a:avLst/>
          </a:prstGeom>
        </p:spPr>
        <p:txBody>
          <a:bodyPr wrap="square">
            <a:spAutoFit/>
          </a:bodyPr>
          <a:lstStyle/>
          <a:p>
            <a:r>
              <a:rPr lang="en-US" sz="2000"/>
              <a:t>Azure is a cloud computing platform which was launched by Microsoft in February 2010.</a:t>
            </a:r>
          </a:p>
          <a:p>
            <a:endParaRPr lang="en-US" sz="2000"/>
          </a:p>
          <a:p>
            <a:pPr algn="just"/>
            <a:r>
              <a:rPr lang="en-US" sz="2000"/>
              <a:t>Azure provides developers with a development platform to create, test, manage and deploy new web-based apps or to improve existing applications with cloud-based capabilities.</a:t>
            </a:r>
          </a:p>
          <a:p>
            <a:pPr algn="just"/>
            <a:endParaRPr lang="en-US" sz="2000"/>
          </a:p>
          <a:p>
            <a:pPr algn="just"/>
            <a:r>
              <a:rPr lang="en-US" sz="2000"/>
              <a:t>Azure also makes provision for users to utilize virtual machines of both windows and </a:t>
            </a:r>
            <a:r>
              <a:rPr lang="en-US" sz="2000" err="1"/>
              <a:t>linux</a:t>
            </a:r>
            <a:r>
              <a:rPr lang="en-US" sz="2000"/>
              <a:t> based operating systems.</a:t>
            </a:r>
          </a:p>
        </p:txBody>
      </p:sp>
    </p:spTree>
    <p:extLst>
      <p:ext uri="{BB962C8B-B14F-4D97-AF65-F5344CB8AC3E}">
        <p14:creationId xmlns:p14="http://schemas.microsoft.com/office/powerpoint/2010/main" val="15937076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814388" y="1290638"/>
            <a:ext cx="6945228" cy="3952354"/>
          </a:xfrm>
          <a:prstGeom prst="rect">
            <a:avLst/>
          </a:prstGeom>
        </p:spPr>
      </p:pic>
    </p:spTree>
    <p:extLst>
      <p:ext uri="{BB962C8B-B14F-4D97-AF65-F5344CB8AC3E}">
        <p14:creationId xmlns:p14="http://schemas.microsoft.com/office/powerpoint/2010/main" val="2981895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3" name="Picture 2"/>
          <p:cNvPicPr>
            <a:picLocks noChangeAspect="1"/>
          </p:cNvPicPr>
          <p:nvPr/>
        </p:nvPicPr>
        <p:blipFill>
          <a:blip r:embed="rId2"/>
          <a:stretch>
            <a:fillRect/>
          </a:stretch>
        </p:blipFill>
        <p:spPr>
          <a:xfrm>
            <a:off x="1307575" y="1760281"/>
            <a:ext cx="6311088" cy="3458886"/>
          </a:xfrm>
          <a:prstGeom prst="rect">
            <a:avLst/>
          </a:prstGeom>
        </p:spPr>
      </p:pic>
      <p:pic>
        <p:nvPicPr>
          <p:cNvPr id="4" name="Picture 3"/>
          <p:cNvPicPr>
            <a:picLocks noChangeAspect="1"/>
          </p:cNvPicPr>
          <p:nvPr/>
        </p:nvPicPr>
        <p:blipFill>
          <a:blip r:embed="rId3"/>
          <a:stretch>
            <a:fillRect/>
          </a:stretch>
        </p:blipFill>
        <p:spPr>
          <a:xfrm>
            <a:off x="2114080" y="550068"/>
            <a:ext cx="4305300" cy="447675"/>
          </a:xfrm>
          <a:prstGeom prst="rect">
            <a:avLst/>
          </a:prstGeom>
        </p:spPr>
      </p:pic>
    </p:spTree>
    <p:extLst>
      <p:ext uri="{BB962C8B-B14F-4D97-AF65-F5344CB8AC3E}">
        <p14:creationId xmlns:p14="http://schemas.microsoft.com/office/powerpoint/2010/main" val="42536808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2114080" y="550068"/>
            <a:ext cx="4305300" cy="447675"/>
          </a:xfrm>
          <a:prstGeom prst="rect">
            <a:avLst/>
          </a:prstGeom>
        </p:spPr>
      </p:pic>
      <p:pic>
        <p:nvPicPr>
          <p:cNvPr id="2" name="Picture 1"/>
          <p:cNvPicPr>
            <a:picLocks noChangeAspect="1"/>
          </p:cNvPicPr>
          <p:nvPr/>
        </p:nvPicPr>
        <p:blipFill>
          <a:blip r:embed="rId3"/>
          <a:stretch>
            <a:fillRect/>
          </a:stretch>
        </p:blipFill>
        <p:spPr>
          <a:xfrm>
            <a:off x="961930" y="1759743"/>
            <a:ext cx="6602084" cy="3128647"/>
          </a:xfrm>
          <a:prstGeom prst="rect">
            <a:avLst/>
          </a:prstGeom>
        </p:spPr>
      </p:pic>
    </p:spTree>
    <p:extLst>
      <p:ext uri="{BB962C8B-B14F-4D97-AF65-F5344CB8AC3E}">
        <p14:creationId xmlns:p14="http://schemas.microsoft.com/office/powerpoint/2010/main" val="158085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Contents</a:t>
            </a:r>
          </a:p>
        </p:txBody>
      </p:sp>
      <p:sp>
        <p:nvSpPr>
          <p:cNvPr id="3" name="Content Placeholder 2"/>
          <p:cNvSpPr>
            <a:spLocks noGrp="1"/>
          </p:cNvSpPr>
          <p:nvPr>
            <p:ph idx="1"/>
          </p:nvPr>
        </p:nvSpPr>
        <p:spPr/>
        <p:txBody>
          <a:bodyPr/>
          <a:lstStyle/>
          <a:p>
            <a:r>
              <a:rPr lang="en-US"/>
              <a:t>Definition of CC</a:t>
            </a:r>
          </a:p>
          <a:p>
            <a:r>
              <a:rPr lang="en-US"/>
              <a:t>Characteristics of CC</a:t>
            </a:r>
          </a:p>
          <a:p>
            <a:r>
              <a:rPr lang="en-US"/>
              <a:t>Delivery models</a:t>
            </a:r>
          </a:p>
          <a:p>
            <a:r>
              <a:rPr lang="en-US"/>
              <a:t>Deployment models</a:t>
            </a:r>
          </a:p>
          <a:p>
            <a:endParaRPr lang="en-US"/>
          </a:p>
        </p:txBody>
      </p:sp>
    </p:spTree>
    <p:extLst>
      <p:ext uri="{BB962C8B-B14F-4D97-AF65-F5344CB8AC3E}">
        <p14:creationId xmlns:p14="http://schemas.microsoft.com/office/powerpoint/2010/main" val="12034891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3" name="Picture 2"/>
          <p:cNvPicPr>
            <a:picLocks noChangeAspect="1"/>
          </p:cNvPicPr>
          <p:nvPr/>
        </p:nvPicPr>
        <p:blipFill>
          <a:blip r:embed="rId2"/>
          <a:stretch>
            <a:fillRect/>
          </a:stretch>
        </p:blipFill>
        <p:spPr>
          <a:xfrm>
            <a:off x="1038740" y="1785174"/>
            <a:ext cx="7181734" cy="3236550"/>
          </a:xfrm>
          <a:prstGeom prst="rect">
            <a:avLst/>
          </a:prstGeom>
        </p:spPr>
      </p:pic>
      <p:pic>
        <p:nvPicPr>
          <p:cNvPr id="5" name="Picture 4"/>
          <p:cNvPicPr>
            <a:picLocks noChangeAspect="1"/>
          </p:cNvPicPr>
          <p:nvPr/>
        </p:nvPicPr>
        <p:blipFill>
          <a:blip r:embed="rId3"/>
          <a:stretch>
            <a:fillRect/>
          </a:stretch>
        </p:blipFill>
        <p:spPr>
          <a:xfrm>
            <a:off x="1576410" y="656461"/>
            <a:ext cx="5501262" cy="357741"/>
          </a:xfrm>
          <a:prstGeom prst="rect">
            <a:avLst/>
          </a:prstGeom>
        </p:spPr>
      </p:pic>
    </p:spTree>
    <p:extLst>
      <p:ext uri="{BB962C8B-B14F-4D97-AF65-F5344CB8AC3E}">
        <p14:creationId xmlns:p14="http://schemas.microsoft.com/office/powerpoint/2010/main" val="6531951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1499600" y="569108"/>
            <a:ext cx="5424452" cy="352746"/>
          </a:xfrm>
          <a:prstGeom prst="rect">
            <a:avLst/>
          </a:prstGeom>
        </p:spPr>
      </p:pic>
      <p:pic>
        <p:nvPicPr>
          <p:cNvPr id="2" name="Picture 1"/>
          <p:cNvPicPr>
            <a:picLocks noChangeAspect="1"/>
          </p:cNvPicPr>
          <p:nvPr/>
        </p:nvPicPr>
        <p:blipFill>
          <a:blip r:embed="rId3"/>
          <a:stretch>
            <a:fillRect/>
          </a:stretch>
        </p:blipFill>
        <p:spPr>
          <a:xfrm>
            <a:off x="654690" y="1815990"/>
            <a:ext cx="7272189" cy="3149210"/>
          </a:xfrm>
          <a:prstGeom prst="rect">
            <a:avLst/>
          </a:prstGeom>
        </p:spPr>
      </p:pic>
    </p:spTree>
    <p:extLst>
      <p:ext uri="{BB962C8B-B14F-4D97-AF65-F5344CB8AC3E}">
        <p14:creationId xmlns:p14="http://schemas.microsoft.com/office/powerpoint/2010/main" val="28479452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1336633" y="582332"/>
            <a:ext cx="5155617" cy="335264"/>
          </a:xfrm>
          <a:prstGeom prst="rect">
            <a:avLst/>
          </a:prstGeom>
        </p:spPr>
      </p:pic>
      <p:pic>
        <p:nvPicPr>
          <p:cNvPr id="3" name="Picture 2"/>
          <p:cNvPicPr>
            <a:picLocks noChangeAspect="1"/>
          </p:cNvPicPr>
          <p:nvPr/>
        </p:nvPicPr>
        <p:blipFill>
          <a:blip r:embed="rId3"/>
          <a:stretch>
            <a:fillRect/>
          </a:stretch>
        </p:blipFill>
        <p:spPr>
          <a:xfrm>
            <a:off x="811513" y="1625238"/>
            <a:ext cx="7104925" cy="3109244"/>
          </a:xfrm>
          <a:prstGeom prst="rect">
            <a:avLst/>
          </a:prstGeom>
        </p:spPr>
      </p:pic>
      <p:sp>
        <p:nvSpPr>
          <p:cNvPr id="2" name="Rectangle 1"/>
          <p:cNvSpPr/>
          <p:nvPr/>
        </p:nvSpPr>
        <p:spPr>
          <a:xfrm>
            <a:off x="252519" y="5838255"/>
            <a:ext cx="8222915" cy="523220"/>
          </a:xfrm>
          <a:prstGeom prst="rect">
            <a:avLst/>
          </a:prstGeom>
        </p:spPr>
        <p:txBody>
          <a:bodyPr wrap="square">
            <a:spAutoFit/>
          </a:bodyPr>
          <a:lstStyle/>
          <a:p>
            <a:r>
              <a:rPr lang="en-US" sz="1400"/>
              <a:t>Azure PowerShell provides the New-</a:t>
            </a:r>
            <a:r>
              <a:rPr lang="en-US" sz="1400" err="1"/>
              <a:t>AzVM</a:t>
            </a:r>
            <a:r>
              <a:rPr lang="en-US" sz="1400"/>
              <a:t> command that creates a virtual machine</a:t>
            </a:r>
          </a:p>
          <a:p>
            <a:r>
              <a:rPr lang="en-US" sz="1400"/>
              <a:t> to create a Virtual Machine using Azure CLI we   must use the command </a:t>
            </a:r>
            <a:r>
              <a:rPr lang="en-US" sz="1400" err="1"/>
              <a:t>az</a:t>
            </a:r>
            <a:r>
              <a:rPr lang="en-US" sz="1400"/>
              <a:t> </a:t>
            </a:r>
            <a:r>
              <a:rPr lang="en-US" sz="1400" err="1"/>
              <a:t>vm</a:t>
            </a:r>
            <a:r>
              <a:rPr lang="en-US" sz="1400"/>
              <a:t> create.</a:t>
            </a:r>
          </a:p>
        </p:txBody>
      </p:sp>
    </p:spTree>
    <p:extLst>
      <p:ext uri="{BB962C8B-B14F-4D97-AF65-F5344CB8AC3E}">
        <p14:creationId xmlns:p14="http://schemas.microsoft.com/office/powerpoint/2010/main" val="2966042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1336633" y="582331"/>
            <a:ext cx="5654882" cy="367731"/>
          </a:xfrm>
          <a:prstGeom prst="rect">
            <a:avLst/>
          </a:prstGeom>
        </p:spPr>
      </p:pic>
      <p:pic>
        <p:nvPicPr>
          <p:cNvPr id="2" name="Picture 1"/>
          <p:cNvPicPr>
            <a:picLocks noChangeAspect="1"/>
          </p:cNvPicPr>
          <p:nvPr/>
        </p:nvPicPr>
        <p:blipFill>
          <a:blip r:embed="rId3"/>
          <a:stretch>
            <a:fillRect/>
          </a:stretch>
        </p:blipFill>
        <p:spPr>
          <a:xfrm>
            <a:off x="616285" y="1854395"/>
            <a:ext cx="7035517" cy="2950806"/>
          </a:xfrm>
          <a:prstGeom prst="rect">
            <a:avLst/>
          </a:prstGeom>
        </p:spPr>
      </p:pic>
    </p:spTree>
    <p:extLst>
      <p:ext uri="{BB962C8B-B14F-4D97-AF65-F5344CB8AC3E}">
        <p14:creationId xmlns:p14="http://schemas.microsoft.com/office/powerpoint/2010/main" val="24094319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4" name="Picture 3"/>
          <p:cNvPicPr>
            <a:picLocks noChangeAspect="1"/>
          </p:cNvPicPr>
          <p:nvPr/>
        </p:nvPicPr>
        <p:blipFill>
          <a:blip r:embed="rId2"/>
          <a:stretch>
            <a:fillRect/>
          </a:stretch>
        </p:blipFill>
        <p:spPr>
          <a:xfrm>
            <a:off x="1922055" y="532357"/>
            <a:ext cx="3917310" cy="395093"/>
          </a:xfrm>
          <a:prstGeom prst="rect">
            <a:avLst/>
          </a:prstGeom>
        </p:spPr>
      </p:pic>
      <p:pic>
        <p:nvPicPr>
          <p:cNvPr id="3" name="Picture 2"/>
          <p:cNvPicPr>
            <a:picLocks noChangeAspect="1"/>
          </p:cNvPicPr>
          <p:nvPr/>
        </p:nvPicPr>
        <p:blipFill>
          <a:blip r:embed="rId3"/>
          <a:stretch>
            <a:fillRect/>
          </a:stretch>
        </p:blipFill>
        <p:spPr>
          <a:xfrm>
            <a:off x="693095" y="2195513"/>
            <a:ext cx="7013721" cy="2500852"/>
          </a:xfrm>
          <a:prstGeom prst="rect">
            <a:avLst/>
          </a:prstGeom>
        </p:spPr>
      </p:pic>
    </p:spTree>
    <p:extLst>
      <p:ext uri="{BB962C8B-B14F-4D97-AF65-F5344CB8AC3E}">
        <p14:creationId xmlns:p14="http://schemas.microsoft.com/office/powerpoint/2010/main" val="11768161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3" name="Picture 2"/>
          <p:cNvPicPr>
            <a:picLocks noChangeAspect="1"/>
          </p:cNvPicPr>
          <p:nvPr/>
        </p:nvPicPr>
        <p:blipFill>
          <a:blip r:embed="rId2"/>
          <a:stretch>
            <a:fillRect/>
          </a:stretch>
        </p:blipFill>
        <p:spPr>
          <a:xfrm>
            <a:off x="693095" y="1750594"/>
            <a:ext cx="7296950" cy="3396593"/>
          </a:xfrm>
          <a:prstGeom prst="rect">
            <a:avLst/>
          </a:prstGeom>
        </p:spPr>
      </p:pic>
      <p:pic>
        <p:nvPicPr>
          <p:cNvPr id="4" name="Picture 3"/>
          <p:cNvPicPr>
            <a:picLocks noChangeAspect="1"/>
          </p:cNvPicPr>
          <p:nvPr/>
        </p:nvPicPr>
        <p:blipFill>
          <a:blip r:embed="rId3"/>
          <a:stretch>
            <a:fillRect/>
          </a:stretch>
        </p:blipFill>
        <p:spPr>
          <a:xfrm>
            <a:off x="424261" y="541436"/>
            <a:ext cx="4147740" cy="386345"/>
          </a:xfrm>
          <a:prstGeom prst="rect">
            <a:avLst/>
          </a:prstGeom>
        </p:spPr>
      </p:pic>
    </p:spTree>
    <p:extLst>
      <p:ext uri="{BB962C8B-B14F-4D97-AF65-F5344CB8AC3E}">
        <p14:creationId xmlns:p14="http://schemas.microsoft.com/office/powerpoint/2010/main" val="31964428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2" name="Picture 1"/>
          <p:cNvPicPr>
            <a:picLocks noChangeAspect="1"/>
          </p:cNvPicPr>
          <p:nvPr/>
        </p:nvPicPr>
        <p:blipFill>
          <a:blip r:embed="rId2"/>
          <a:stretch>
            <a:fillRect/>
          </a:stretch>
        </p:blipFill>
        <p:spPr>
          <a:xfrm>
            <a:off x="504694" y="1739180"/>
            <a:ext cx="6878263" cy="3176201"/>
          </a:xfrm>
          <a:prstGeom prst="rect">
            <a:avLst/>
          </a:prstGeom>
        </p:spPr>
      </p:pic>
      <p:pic>
        <p:nvPicPr>
          <p:cNvPr id="5" name="Picture 4"/>
          <p:cNvPicPr>
            <a:picLocks noChangeAspect="1"/>
          </p:cNvPicPr>
          <p:nvPr/>
        </p:nvPicPr>
        <p:blipFill>
          <a:blip r:embed="rId3"/>
          <a:stretch>
            <a:fillRect/>
          </a:stretch>
        </p:blipFill>
        <p:spPr>
          <a:xfrm>
            <a:off x="462665" y="551212"/>
            <a:ext cx="5419725" cy="514350"/>
          </a:xfrm>
          <a:prstGeom prst="rect">
            <a:avLst/>
          </a:prstGeom>
        </p:spPr>
      </p:pic>
    </p:spTree>
    <p:extLst>
      <p:ext uri="{BB962C8B-B14F-4D97-AF65-F5344CB8AC3E}">
        <p14:creationId xmlns:p14="http://schemas.microsoft.com/office/powerpoint/2010/main" val="36436931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462665" y="551212"/>
            <a:ext cx="5419725" cy="514350"/>
          </a:xfrm>
          <a:prstGeom prst="rect">
            <a:avLst/>
          </a:prstGeom>
        </p:spPr>
      </p:pic>
      <p:pic>
        <p:nvPicPr>
          <p:cNvPr id="6" name="Picture 5"/>
          <p:cNvPicPr>
            <a:picLocks noChangeAspect="1"/>
          </p:cNvPicPr>
          <p:nvPr/>
        </p:nvPicPr>
        <p:blipFill>
          <a:blip r:embed="rId3"/>
          <a:stretch>
            <a:fillRect/>
          </a:stretch>
        </p:blipFill>
        <p:spPr>
          <a:xfrm>
            <a:off x="731500" y="1700775"/>
            <a:ext cx="6646354" cy="3375593"/>
          </a:xfrm>
          <a:prstGeom prst="rect">
            <a:avLst/>
          </a:prstGeom>
        </p:spPr>
      </p:pic>
    </p:spTree>
    <p:extLst>
      <p:ext uri="{BB962C8B-B14F-4D97-AF65-F5344CB8AC3E}">
        <p14:creationId xmlns:p14="http://schemas.microsoft.com/office/powerpoint/2010/main" val="20582244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462665" y="551212"/>
            <a:ext cx="5419725" cy="514350"/>
          </a:xfrm>
          <a:prstGeom prst="rect">
            <a:avLst/>
          </a:prstGeom>
        </p:spPr>
      </p:pic>
      <p:pic>
        <p:nvPicPr>
          <p:cNvPr id="3" name="Picture 2"/>
          <p:cNvPicPr>
            <a:picLocks noChangeAspect="1"/>
          </p:cNvPicPr>
          <p:nvPr/>
        </p:nvPicPr>
        <p:blipFill>
          <a:blip r:embed="rId3"/>
          <a:stretch>
            <a:fillRect/>
          </a:stretch>
        </p:blipFill>
        <p:spPr>
          <a:xfrm>
            <a:off x="304800" y="1623965"/>
            <a:ext cx="7826595" cy="3678338"/>
          </a:xfrm>
          <a:prstGeom prst="rect">
            <a:avLst/>
          </a:prstGeom>
        </p:spPr>
      </p:pic>
    </p:spTree>
    <p:extLst>
      <p:ext uri="{BB962C8B-B14F-4D97-AF65-F5344CB8AC3E}">
        <p14:creationId xmlns:p14="http://schemas.microsoft.com/office/powerpoint/2010/main" val="11642994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0" y="655320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n-US" sz="1400" b="1">
                <a:solidFill>
                  <a:srgbClr val="3333CC"/>
                </a:solidFill>
              </a:rPr>
              <a:t>.</a:t>
            </a:r>
          </a:p>
        </p:txBody>
      </p:sp>
      <p:sp>
        <p:nvSpPr>
          <p:cNvPr id="6147" name="Text Box 4"/>
          <p:cNvSpPr txBox="1">
            <a:spLocks noChangeArrowheads="1"/>
          </p:cNvSpPr>
          <p:nvPr/>
        </p:nvSpPr>
        <p:spPr bwMode="auto">
          <a:xfrm>
            <a:off x="304800" y="1066800"/>
            <a:ext cx="2362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endParaRPr lang="en-US" sz="1800"/>
          </a:p>
        </p:txBody>
      </p:sp>
      <p:sp>
        <p:nvSpPr>
          <p:cNvPr id="6148" name="Text Box 2"/>
          <p:cNvSpPr txBox="1">
            <a:spLocks noChangeArrowheads="1"/>
          </p:cNvSpPr>
          <p:nvPr/>
        </p:nvSpPr>
        <p:spPr bwMode="auto">
          <a:xfrm>
            <a:off x="0" y="0"/>
            <a:ext cx="9144000" cy="304800"/>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endParaRPr lang="en-US" sz="1400" b="1">
              <a:solidFill>
                <a:srgbClr val="3333CC"/>
              </a:solidFill>
            </a:endParaRPr>
          </a:p>
        </p:txBody>
      </p:sp>
      <p:pic>
        <p:nvPicPr>
          <p:cNvPr id="5" name="Picture 4"/>
          <p:cNvPicPr>
            <a:picLocks noChangeAspect="1"/>
          </p:cNvPicPr>
          <p:nvPr/>
        </p:nvPicPr>
        <p:blipFill>
          <a:blip r:embed="rId2"/>
          <a:stretch>
            <a:fillRect/>
          </a:stretch>
        </p:blipFill>
        <p:spPr>
          <a:xfrm>
            <a:off x="462665" y="551212"/>
            <a:ext cx="5419725" cy="514350"/>
          </a:xfrm>
          <a:prstGeom prst="rect">
            <a:avLst/>
          </a:prstGeom>
        </p:spPr>
      </p:pic>
      <p:pic>
        <p:nvPicPr>
          <p:cNvPr id="2" name="Picture 1"/>
          <p:cNvPicPr>
            <a:picLocks noChangeAspect="1"/>
          </p:cNvPicPr>
          <p:nvPr/>
        </p:nvPicPr>
        <p:blipFill>
          <a:blip r:embed="rId3"/>
          <a:stretch>
            <a:fillRect/>
          </a:stretch>
        </p:blipFill>
        <p:spPr>
          <a:xfrm>
            <a:off x="654690" y="1623965"/>
            <a:ext cx="7028115" cy="3309922"/>
          </a:xfrm>
          <a:prstGeom prst="rect">
            <a:avLst/>
          </a:prstGeom>
        </p:spPr>
      </p:pic>
    </p:spTree>
    <p:extLst>
      <p:ext uri="{BB962C8B-B14F-4D97-AF65-F5344CB8AC3E}">
        <p14:creationId xmlns:p14="http://schemas.microsoft.com/office/powerpoint/2010/main" val="904706812"/>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8F83AA679F8E4CAC704476EA8A2E48" ma:contentTypeVersion="4" ma:contentTypeDescription="Create a new document." ma:contentTypeScope="" ma:versionID="4ef84abd86bf01c0991aa737b5403f4d">
  <xsd:schema xmlns:xsd="http://www.w3.org/2001/XMLSchema" xmlns:xs="http://www.w3.org/2001/XMLSchema" xmlns:p="http://schemas.microsoft.com/office/2006/metadata/properties" xmlns:ns2="66186015-1364-4f0c-94b9-6ce3dc3173f9" targetNamespace="http://schemas.microsoft.com/office/2006/metadata/properties" ma:root="true" ma:fieldsID="3de401e2085588fd7720d44f75483932" ns2:_="">
    <xsd:import namespace="66186015-1364-4f0c-94b9-6ce3dc3173f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186015-1364-4f0c-94b9-6ce3dc317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D6B38D-72D3-4A3E-A6E0-9FE68D720035}">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85970D-62B7-439D-94B3-04FCF23465CF}">
  <ds:schemaRefs>
    <ds:schemaRef ds:uri="http://schemas.microsoft.com/sharepoint/v3/contenttype/forms"/>
  </ds:schemaRefs>
</ds:datastoreItem>
</file>

<file path=customXml/itemProps3.xml><?xml version="1.0" encoding="utf-8"?>
<ds:datastoreItem xmlns:ds="http://schemas.openxmlformats.org/officeDocument/2006/customXml" ds:itemID="{609BA0AF-BA6D-43F3-9396-6E606CF7374D}"/>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111</Slides>
  <Notes>5</Notes>
  <HiddenSlides>42</HiddenSlides>
  <ScaleCrop>false</ScaleCrop>
  <HeadingPairs>
    <vt:vector size="4" baseType="variant">
      <vt:variant>
        <vt:lpstr>Theme</vt:lpstr>
      </vt:variant>
      <vt:variant>
        <vt:i4>1</vt:i4>
      </vt:variant>
      <vt:variant>
        <vt:lpstr>Slide Titles</vt:lpstr>
      </vt:variant>
      <vt:variant>
        <vt:i4>111</vt:i4>
      </vt:variant>
    </vt:vector>
  </HeadingPairs>
  <TitlesOfParts>
    <vt:vector size="112" baseType="lpstr">
      <vt:lpstr>default</vt:lpstr>
      <vt:lpstr>Important thing about the class</vt:lpstr>
      <vt:lpstr>Cloud Computing  (PE6-ICT 4045)</vt:lpstr>
      <vt:lpstr>PowerPoint Presentation</vt:lpstr>
      <vt:lpstr>PowerPoint Presentation</vt:lpstr>
      <vt:lpstr>PowerPoint Presentation</vt:lpstr>
      <vt:lpstr>PowerPoint Presentation</vt:lpstr>
      <vt:lpstr>PowerPoint Presentation</vt:lpstr>
      <vt:lpstr>PowerPoint Presentation</vt:lpstr>
      <vt:lpstr>Contents</vt:lpstr>
      <vt:lpstr>PowerPoint Presentation</vt:lpstr>
      <vt:lpstr>PowerPoint Presentation</vt:lpstr>
      <vt:lpstr>Short definition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Google Cloud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to study from Exam point of 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Computing  (PE6-ICT 4045)</dc:title>
  <dc:creator>MAHE</dc:creator>
  <cp:revision>39</cp:revision>
  <dcterms:modified xsi:type="dcterms:W3CDTF">2024-03-27T13:37:52Z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0x010100528F83AA679F8E4CAC704476EA8A2E48</vt:lpwstr>
  </property>
</Properties>
</file>